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60" r:id="rId2"/>
  </p:sldMasterIdLst>
  <p:notesMasterIdLst>
    <p:notesMasterId r:id="rId21"/>
  </p:notesMasterIdLst>
  <p:sldIdLst>
    <p:sldId id="257" r:id="rId3"/>
    <p:sldId id="299" r:id="rId4"/>
    <p:sldId id="325" r:id="rId5"/>
    <p:sldId id="320" r:id="rId6"/>
    <p:sldId id="300" r:id="rId7"/>
    <p:sldId id="321" r:id="rId8"/>
    <p:sldId id="302" r:id="rId9"/>
    <p:sldId id="303" r:id="rId10"/>
    <p:sldId id="304" r:id="rId11"/>
    <p:sldId id="305" r:id="rId12"/>
    <p:sldId id="307" r:id="rId13"/>
    <p:sldId id="308" r:id="rId14"/>
    <p:sldId id="310" r:id="rId15"/>
    <p:sldId id="322" r:id="rId16"/>
    <p:sldId id="311" r:id="rId17"/>
    <p:sldId id="323" r:id="rId18"/>
    <p:sldId id="313" r:id="rId19"/>
    <p:sldId id="324"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ipati Nekhondela" initials="S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360" autoAdjust="0"/>
  </p:normalViewPr>
  <p:slideViewPr>
    <p:cSldViewPr>
      <p:cViewPr varScale="1">
        <p:scale>
          <a:sx n="116" d="100"/>
          <a:sy n="116" d="100"/>
        </p:scale>
        <p:origin x="150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1" d="100"/>
          <a:sy n="61" d="100"/>
        </p:scale>
        <p:origin x="-3354"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en-ZA" dirty="0"/>
          </a:p>
        </p:txBody>
      </p:sp>
      <p:sp>
        <p:nvSpPr>
          <p:cNvPr id="3" name="Date Placeholder 2"/>
          <p:cNvSpPr>
            <a:spLocks noGrp="1"/>
          </p:cNvSpPr>
          <p:nvPr>
            <p:ph type="dt" idx="1"/>
          </p:nvPr>
        </p:nvSpPr>
        <p:spPr>
          <a:xfrm>
            <a:off x="3850443" y="0"/>
            <a:ext cx="2945659" cy="496332"/>
          </a:xfrm>
          <a:prstGeom prst="rect">
            <a:avLst/>
          </a:prstGeom>
        </p:spPr>
        <p:txBody>
          <a:bodyPr vert="horz" lIns="93177" tIns="46589" rIns="93177" bIns="46589" rtlCol="0"/>
          <a:lstStyle>
            <a:lvl1pPr algn="r">
              <a:defRPr sz="1200"/>
            </a:lvl1pPr>
          </a:lstStyle>
          <a:p>
            <a:fld id="{D89B1160-CBC0-431C-B5EA-FA9E817BB3EF}" type="datetimeFigureOut">
              <a:rPr lang="en-ZA" smtClean="0"/>
              <a:t>2018/04/18</a:t>
            </a:fld>
            <a:endParaRPr lang="en-ZA"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ZA"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6332"/>
          </a:xfrm>
          <a:prstGeom prst="rect">
            <a:avLst/>
          </a:prstGeom>
        </p:spPr>
        <p:txBody>
          <a:bodyPr vert="horz" lIns="93177" tIns="46589" rIns="93177" bIns="46589"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3177" tIns="46589" rIns="93177" bIns="46589" rtlCol="0" anchor="b"/>
          <a:lstStyle>
            <a:lvl1pPr algn="r">
              <a:defRPr sz="1200"/>
            </a:lvl1pPr>
          </a:lstStyle>
          <a:p>
            <a:fld id="{5172A462-1F78-4E07-A819-CCB8C4C63F09}" type="slidenum">
              <a:rPr lang="en-ZA" smtClean="0"/>
              <a:t>‹#›</a:t>
            </a:fld>
            <a:endParaRPr lang="en-ZA" dirty="0"/>
          </a:p>
        </p:txBody>
      </p:sp>
    </p:spTree>
    <p:extLst>
      <p:ext uri="{BB962C8B-B14F-4D97-AF65-F5344CB8AC3E}">
        <p14:creationId xmlns:p14="http://schemas.microsoft.com/office/powerpoint/2010/main" val="885051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96E11230-45CF-4A62-AE56-580A1A2E9EC7}" type="slidenum">
              <a:rPr lang="en-US" smtClean="0"/>
              <a:pPr/>
              <a:t>1</a:t>
            </a:fld>
            <a:endParaRPr lang="en-US"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273648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087</a:t>
            </a:r>
            <a:r>
              <a:rPr lang="en-ZA" baseline="0" dirty="0"/>
              <a:t> 8250143</a:t>
            </a:r>
          </a:p>
          <a:p>
            <a:endParaRPr lang="en-ZA" baseline="0" dirty="0"/>
          </a:p>
          <a:p>
            <a:r>
              <a:rPr lang="en-ZA" baseline="0" dirty="0"/>
              <a:t>399709</a:t>
            </a:r>
            <a:endParaRPr lang="en-ZA" dirty="0"/>
          </a:p>
        </p:txBody>
      </p:sp>
      <p:sp>
        <p:nvSpPr>
          <p:cNvPr id="4" name="Slide Number Placeholder 3"/>
          <p:cNvSpPr>
            <a:spLocks noGrp="1"/>
          </p:cNvSpPr>
          <p:nvPr>
            <p:ph type="sldNum" sz="quarter" idx="10"/>
          </p:nvPr>
        </p:nvSpPr>
        <p:spPr/>
        <p:txBody>
          <a:bodyPr/>
          <a:lstStyle/>
          <a:p>
            <a:fld id="{5172A462-1F78-4E07-A819-CCB8C4C63F09}" type="slidenum">
              <a:rPr lang="en-ZA" smtClean="0"/>
              <a:t>6</a:t>
            </a:fld>
            <a:endParaRPr lang="en-ZA" dirty="0"/>
          </a:p>
        </p:txBody>
      </p:sp>
    </p:spTree>
    <p:extLst>
      <p:ext uri="{BB962C8B-B14F-4D97-AF65-F5344CB8AC3E}">
        <p14:creationId xmlns:p14="http://schemas.microsoft.com/office/powerpoint/2010/main" val="1571591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1965759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281700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2063668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xfrm>
            <a:off x="6553200" y="6248400"/>
            <a:ext cx="1905000" cy="457200"/>
          </a:xfrm>
        </p:spPr>
        <p:txBody>
          <a:bodyPr/>
          <a:lstStyle>
            <a:lvl1pPr>
              <a:defRPr sz="1400" b="0">
                <a:solidFill>
                  <a:schemeClr val="tx1"/>
                </a:solidFill>
                <a:latin typeface="+mn-lt"/>
              </a:defRPr>
            </a:lvl1pPr>
          </a:lstStyle>
          <a:p>
            <a:pPr>
              <a:defRPr/>
            </a:pPr>
            <a:fld id="{93A8DA4D-B97B-4155-8F5C-73B9797B892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77120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0CAEBBDF-8C8E-4563-AE8D-4E901221401E}"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422029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7F593D0C-61AD-4D9D-8874-3F7CCB4F5D74}"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2190927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A59030B4-884A-4846-9129-8B20DCDD8522}"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2979047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fld id="{A08B0039-7D20-4B86-8E99-C947467703DC}"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3053934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A4AE3E60-6068-4225-A3EB-375B835E2C14}"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1970439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fld id="{C16CB724-7F5E-4DC2-A61E-E647E0CAE51C}"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20743651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8BE5FF9B-68BA-4B05-936A-31A21B7C3C8A}"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401672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8574754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9DAADB40-452F-44A8-AE0C-2946686FCE66}"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40372290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1C27FA15-C4EB-42B6-B345-62BF61AB7BA1}"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242497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76200"/>
            <a:ext cx="219075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76200"/>
            <a:ext cx="64198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D1D53B7E-52D2-468E-8AA3-7BAD102F91A6}" type="slidenum">
              <a:rPr lang="en-US">
                <a:solidFill>
                  <a:srgbClr val="808080"/>
                </a:solidFill>
              </a:rPr>
              <a:pPr>
                <a:defRPr/>
              </a:pPr>
              <a:t>‹#›</a:t>
            </a:fld>
            <a:endParaRPr lang="en-US" sz="1400" b="0" dirty="0">
              <a:solidFill>
                <a:srgbClr val="000000"/>
              </a:solidFill>
              <a:latin typeface="Arial"/>
            </a:endParaRPr>
          </a:p>
        </p:txBody>
      </p:sp>
    </p:spTree>
    <p:extLst>
      <p:ext uri="{BB962C8B-B14F-4D97-AF65-F5344CB8AC3E}">
        <p14:creationId xmlns:p14="http://schemas.microsoft.com/office/powerpoint/2010/main" val="81904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93054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1893262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3713958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80868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185623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242703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F492C4-48E4-439E-9525-D952A21A19DE}" type="datetimeFigureOut">
              <a:rPr lang="en-ZA" smtClean="0"/>
              <a:t>2018/04/18</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A57B2C9B-67A0-4FDD-9416-EA2AE2F54CDB}" type="slidenum">
              <a:rPr lang="en-ZA" smtClean="0"/>
              <a:t>‹#›</a:t>
            </a:fld>
            <a:endParaRPr lang="en-ZA" dirty="0"/>
          </a:p>
        </p:txBody>
      </p:sp>
    </p:spTree>
    <p:extLst>
      <p:ext uri="{BB962C8B-B14F-4D97-AF65-F5344CB8AC3E}">
        <p14:creationId xmlns:p14="http://schemas.microsoft.com/office/powerpoint/2010/main" val="3385528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492C4-48E4-439E-9525-D952A21A19DE}" type="datetimeFigureOut">
              <a:rPr lang="en-ZA" smtClean="0"/>
              <a:t>2018/04/18</a:t>
            </a:fld>
            <a:endParaRPr lang="en-Z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B2C9B-67A0-4FDD-9416-EA2AE2F54CDB}" type="slidenum">
              <a:rPr lang="en-ZA" smtClean="0"/>
              <a:t>‹#›</a:t>
            </a:fld>
            <a:endParaRPr lang="en-ZA" dirty="0"/>
          </a:p>
        </p:txBody>
      </p:sp>
    </p:spTree>
    <p:extLst>
      <p:ext uri="{BB962C8B-B14F-4D97-AF65-F5344CB8AC3E}">
        <p14:creationId xmlns:p14="http://schemas.microsoft.com/office/powerpoint/2010/main" val="3210558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Powerpoint Presentation Banner"/>
          <p:cNvPicPr>
            <a:picLocks noChangeAspect="1" noChangeArrowheads="1"/>
          </p:cNvPicPr>
          <p:nvPr/>
        </p:nvPicPr>
        <p:blipFill>
          <a:blip r:embed="rId13" cstate="print"/>
          <a:srcRect/>
          <a:stretch>
            <a:fillRect/>
          </a:stretch>
        </p:blipFill>
        <p:spPr bwMode="auto">
          <a:xfrm>
            <a:off x="0" y="5961063"/>
            <a:ext cx="9144000" cy="896937"/>
          </a:xfrm>
          <a:prstGeom prst="rect">
            <a:avLst/>
          </a:prstGeom>
          <a:noFill/>
          <a:ln w="9525">
            <a:noFill/>
            <a:miter lim="800000"/>
            <a:headEnd/>
            <a:tailEnd/>
          </a:ln>
        </p:spPr>
      </p:pic>
      <p:pic>
        <p:nvPicPr>
          <p:cNvPr id="1027" name="Picture 9" descr="Powerpoint Presentation T Banner"/>
          <p:cNvPicPr>
            <a:picLocks noChangeAspect="1" noChangeArrowheads="1"/>
          </p:cNvPicPr>
          <p:nvPr/>
        </p:nvPicPr>
        <p:blipFill>
          <a:blip r:embed="rId14" cstate="print"/>
          <a:srcRect/>
          <a:stretch>
            <a:fillRect/>
          </a:stretch>
        </p:blipFill>
        <p:spPr bwMode="auto">
          <a:xfrm>
            <a:off x="-15875" y="0"/>
            <a:ext cx="9177338" cy="1143000"/>
          </a:xfrm>
          <a:prstGeom prst="rect">
            <a:avLst/>
          </a:prstGeom>
          <a:noFill/>
          <a:ln w="9525">
            <a:noFill/>
            <a:miter lim="800000"/>
            <a:headEnd/>
            <a:tailEnd/>
          </a:ln>
        </p:spPr>
      </p:pic>
      <p:sp>
        <p:nvSpPr>
          <p:cNvPr id="1028" name="Rectangle 2"/>
          <p:cNvSpPr>
            <a:spLocks noGrp="1" noChangeArrowheads="1"/>
          </p:cNvSpPr>
          <p:nvPr>
            <p:ph type="title"/>
          </p:nvPr>
        </p:nvSpPr>
        <p:spPr bwMode="auto">
          <a:xfrm>
            <a:off x="152400" y="76200"/>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152400" y="1295400"/>
            <a:ext cx="8763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eaLnBrk="0" fontAlgn="base" hangingPunct="0">
              <a:spcBef>
                <a:spcPct val="0"/>
              </a:spcBef>
              <a:spcAft>
                <a:spcPct val="0"/>
              </a:spcAft>
              <a:defRPr/>
            </a:pPr>
            <a:endParaRPr lang="en-US" dirty="0">
              <a:solidFill>
                <a:srgbClr val="000000"/>
              </a:solidFill>
            </a:endParaRPr>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eaLnBrk="0" fontAlgn="base" hangingPunct="0">
              <a:spcBef>
                <a:spcPct val="0"/>
              </a:spcBef>
              <a:spcAft>
                <a:spcPct val="0"/>
              </a:spcAft>
              <a:defRPr/>
            </a:pPr>
            <a:endParaRPr lang="en-US" dirty="0">
              <a:solidFill>
                <a:srgbClr val="000000"/>
              </a:solidFill>
            </a:endParaRPr>
          </a:p>
        </p:txBody>
      </p:sp>
      <p:sp>
        <p:nvSpPr>
          <p:cNvPr id="5126" name="Rectangle 6"/>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2"/>
                </a:solidFill>
                <a:latin typeface="Arial Bold Italic" pitchFamily="1" charset="0"/>
                <a:ea typeface="+mn-ea"/>
              </a:defRPr>
            </a:lvl1pPr>
          </a:lstStyle>
          <a:p>
            <a:pPr eaLnBrk="0" fontAlgn="base" hangingPunct="0">
              <a:spcBef>
                <a:spcPct val="0"/>
              </a:spcBef>
              <a:spcAft>
                <a:spcPct val="0"/>
              </a:spcAft>
              <a:defRPr/>
            </a:pPr>
            <a:fld id="{30E4A66B-28AB-4DF1-A2D6-B31C1BD5FD2E}" type="slidenum">
              <a:rPr lang="en-US">
                <a:solidFill>
                  <a:srgbClr val="808080"/>
                </a:solidFill>
              </a:rPr>
              <a:pPr eaLnBrk="0" fontAlgn="base" hangingPunct="0">
                <a:spcBef>
                  <a:spcPct val="0"/>
                </a:spcBef>
                <a:spcAft>
                  <a:spcPct val="0"/>
                </a:spcAft>
                <a:defRPr/>
              </a:pPr>
              <a:t>‹#›</a:t>
            </a:fld>
            <a:endParaRPr lang="en-US" sz="1400" dirty="0">
              <a:solidFill>
                <a:srgbClr val="808080"/>
              </a:solidFill>
            </a:endParaRPr>
          </a:p>
        </p:txBody>
      </p:sp>
    </p:spTree>
    <p:extLst>
      <p:ext uri="{BB962C8B-B14F-4D97-AF65-F5344CB8AC3E}">
        <p14:creationId xmlns:p14="http://schemas.microsoft.com/office/powerpoint/2010/main" val="79912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3000" b="1">
          <a:solidFill>
            <a:schemeClr val="bg1"/>
          </a:solidFill>
          <a:latin typeface="Calibri" pitchFamily="34" charset="0"/>
          <a:ea typeface="+mj-ea"/>
          <a:cs typeface="+mj-cs"/>
        </a:defRPr>
      </a:lvl1pPr>
      <a:lvl2pPr algn="l" rtl="0" eaLnBrk="0" fontAlgn="base" hangingPunct="0">
        <a:spcBef>
          <a:spcPct val="0"/>
        </a:spcBef>
        <a:spcAft>
          <a:spcPct val="0"/>
        </a:spcAft>
        <a:defRPr sz="3000">
          <a:solidFill>
            <a:schemeClr val="bg1"/>
          </a:solidFill>
          <a:latin typeface="Arial Bold" pitchFamily="1" charset="0"/>
          <a:ea typeface="Osaka" pitchFamily="1" charset="-128"/>
        </a:defRPr>
      </a:lvl2pPr>
      <a:lvl3pPr algn="l" rtl="0" eaLnBrk="0" fontAlgn="base" hangingPunct="0">
        <a:spcBef>
          <a:spcPct val="0"/>
        </a:spcBef>
        <a:spcAft>
          <a:spcPct val="0"/>
        </a:spcAft>
        <a:defRPr sz="3000">
          <a:solidFill>
            <a:schemeClr val="bg1"/>
          </a:solidFill>
          <a:latin typeface="Arial Bold" pitchFamily="1" charset="0"/>
          <a:ea typeface="Osaka" pitchFamily="1" charset="-128"/>
        </a:defRPr>
      </a:lvl3pPr>
      <a:lvl4pPr algn="l" rtl="0" eaLnBrk="0" fontAlgn="base" hangingPunct="0">
        <a:spcBef>
          <a:spcPct val="0"/>
        </a:spcBef>
        <a:spcAft>
          <a:spcPct val="0"/>
        </a:spcAft>
        <a:defRPr sz="3000">
          <a:solidFill>
            <a:schemeClr val="bg1"/>
          </a:solidFill>
          <a:latin typeface="Arial Bold" pitchFamily="1" charset="0"/>
          <a:ea typeface="Osaka" pitchFamily="1" charset="-128"/>
        </a:defRPr>
      </a:lvl4pPr>
      <a:lvl5pPr algn="l" rtl="0" eaLnBrk="0" fontAlgn="base" hangingPunct="0">
        <a:spcBef>
          <a:spcPct val="0"/>
        </a:spcBef>
        <a:spcAft>
          <a:spcPct val="0"/>
        </a:spcAft>
        <a:defRPr sz="3000">
          <a:solidFill>
            <a:schemeClr val="bg1"/>
          </a:solidFill>
          <a:latin typeface="Arial Bold" pitchFamily="1" charset="0"/>
          <a:ea typeface="Osaka" pitchFamily="1" charset="-128"/>
        </a:defRPr>
      </a:lvl5pPr>
      <a:lvl6pPr marL="457200" algn="l" rtl="0" fontAlgn="base">
        <a:spcBef>
          <a:spcPct val="0"/>
        </a:spcBef>
        <a:spcAft>
          <a:spcPct val="0"/>
        </a:spcAft>
        <a:defRPr sz="3000">
          <a:solidFill>
            <a:schemeClr val="bg1"/>
          </a:solidFill>
          <a:latin typeface="Arial Bold" pitchFamily="1" charset="0"/>
          <a:ea typeface="Osaka" pitchFamily="1" charset="-128"/>
        </a:defRPr>
      </a:lvl6pPr>
      <a:lvl7pPr marL="914400" algn="l" rtl="0" fontAlgn="base">
        <a:spcBef>
          <a:spcPct val="0"/>
        </a:spcBef>
        <a:spcAft>
          <a:spcPct val="0"/>
        </a:spcAft>
        <a:defRPr sz="3000">
          <a:solidFill>
            <a:schemeClr val="bg1"/>
          </a:solidFill>
          <a:latin typeface="Arial Bold" pitchFamily="1" charset="0"/>
          <a:ea typeface="Osaka" pitchFamily="1" charset="-128"/>
        </a:defRPr>
      </a:lvl7pPr>
      <a:lvl8pPr marL="1371600" algn="l" rtl="0" fontAlgn="base">
        <a:spcBef>
          <a:spcPct val="0"/>
        </a:spcBef>
        <a:spcAft>
          <a:spcPct val="0"/>
        </a:spcAft>
        <a:defRPr sz="3000">
          <a:solidFill>
            <a:schemeClr val="bg1"/>
          </a:solidFill>
          <a:latin typeface="Arial Bold" pitchFamily="1" charset="0"/>
          <a:ea typeface="Osaka" pitchFamily="1" charset="-128"/>
        </a:defRPr>
      </a:lvl8pPr>
      <a:lvl9pPr marL="1828800" algn="l" rtl="0" fontAlgn="base">
        <a:spcBef>
          <a:spcPct val="0"/>
        </a:spcBef>
        <a:spcAft>
          <a:spcPct val="0"/>
        </a:spcAft>
        <a:defRPr sz="3000">
          <a:solidFill>
            <a:schemeClr val="bg1"/>
          </a:solidFill>
          <a:latin typeface="Arial Bold" pitchFamily="1" charset="0"/>
          <a:ea typeface="Osaka" pitchFamily="1" charset="-128"/>
        </a:defRPr>
      </a:lvl9pPr>
    </p:titleStyle>
    <p:bodyStyle>
      <a:lvl1pPr marL="342900" indent="-342900" algn="l" rtl="0" eaLnBrk="0" fontAlgn="base" hangingPunct="0">
        <a:spcBef>
          <a:spcPct val="20000"/>
        </a:spcBef>
        <a:spcAft>
          <a:spcPct val="0"/>
        </a:spcAft>
        <a:buChar char="•"/>
        <a:defRPr sz="20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mn-ea"/>
        </a:defRPr>
      </a:lvl2pPr>
      <a:lvl3pPr marL="1143000" indent="-228600" algn="l" rtl="0" eaLnBrk="0" fontAlgn="base" hangingPunct="0">
        <a:spcBef>
          <a:spcPct val="20000"/>
        </a:spcBef>
        <a:spcAft>
          <a:spcPct val="0"/>
        </a:spcAft>
        <a:buChar char="•"/>
        <a:defRPr sz="2000">
          <a:solidFill>
            <a:schemeClr val="tx1"/>
          </a:solidFill>
          <a:latin typeface="Calibri" pitchFamily="34" charset="0"/>
          <a:ea typeface="+mn-ea"/>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mn-ea"/>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3.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descr="Powerpoint Presentation3"/>
          <p:cNvPicPr>
            <a:picLocks noChangeAspect="1" noChangeArrowheads="1"/>
          </p:cNvPicPr>
          <p:nvPr/>
        </p:nvPicPr>
        <p:blipFill>
          <a:blip r:embed="rId3" cstate="print"/>
          <a:srcRect/>
          <a:stretch>
            <a:fillRect/>
          </a:stretch>
        </p:blipFill>
        <p:spPr bwMode="auto">
          <a:xfrm>
            <a:off x="-36046" y="-326"/>
            <a:ext cx="9177338" cy="6891338"/>
          </a:xfrm>
          <a:prstGeom prst="rect">
            <a:avLst/>
          </a:prstGeom>
          <a:noFill/>
          <a:ln w="9525">
            <a:noFill/>
            <a:miter lim="800000"/>
            <a:headEnd/>
            <a:tailEnd/>
          </a:ln>
        </p:spPr>
      </p:pic>
      <p:sp>
        <p:nvSpPr>
          <p:cNvPr id="2" name="Title 1"/>
          <p:cNvSpPr>
            <a:spLocks noGrp="1"/>
          </p:cNvSpPr>
          <p:nvPr>
            <p:ph type="ctrTitle"/>
          </p:nvPr>
        </p:nvSpPr>
        <p:spPr>
          <a:xfrm>
            <a:off x="431843" y="3911952"/>
            <a:ext cx="8640960" cy="777850"/>
          </a:xfrm>
        </p:spPr>
        <p:txBody>
          <a:bodyPr>
            <a:normAutofit/>
          </a:bodyPr>
          <a:lstStyle/>
          <a:p>
            <a:pPr algn="r"/>
            <a:r>
              <a:rPr lang="en-ZA" sz="2000" b="1" dirty="0" smtClean="0">
                <a:solidFill>
                  <a:schemeClr val="bg1"/>
                </a:solidFill>
              </a:rPr>
              <a:t>Financial Sector Regulation Act - Implementation </a:t>
            </a:r>
            <a:endParaRPr lang="en-ZA" sz="2000" b="1" dirty="0">
              <a:solidFill>
                <a:schemeClr val="bg1"/>
              </a:solidFill>
            </a:endParaRPr>
          </a:p>
        </p:txBody>
      </p:sp>
      <p:sp>
        <p:nvSpPr>
          <p:cNvPr id="3" name="Subtitle 2"/>
          <p:cNvSpPr>
            <a:spLocks noGrp="1"/>
          </p:cNvSpPr>
          <p:nvPr>
            <p:ph type="subTitle" idx="1"/>
          </p:nvPr>
        </p:nvSpPr>
        <p:spPr>
          <a:xfrm>
            <a:off x="221047" y="4300877"/>
            <a:ext cx="8856984" cy="966788"/>
          </a:xfrm>
        </p:spPr>
        <p:txBody>
          <a:bodyPr>
            <a:normAutofit fontScale="70000" lnSpcReduction="20000"/>
          </a:bodyPr>
          <a:lstStyle/>
          <a:p>
            <a:r>
              <a:rPr lang="en-US" altLang="en-US" sz="1800" i="1" dirty="0" smtClean="0">
                <a:solidFill>
                  <a:schemeClr val="bg1"/>
                </a:solidFill>
                <a:latin typeface="Calibri" pitchFamily="34" charset="0"/>
                <a:ea typeface="Osaka" pitchFamily="1" charset="-128"/>
              </a:rPr>
              <a:t>										</a:t>
            </a:r>
          </a:p>
          <a:p>
            <a:pPr algn="r"/>
            <a:r>
              <a:rPr lang="en-US" altLang="en-US" sz="1800" i="1" dirty="0">
                <a:solidFill>
                  <a:schemeClr val="bg1"/>
                </a:solidFill>
                <a:latin typeface="Calibri" pitchFamily="34" charset="0"/>
                <a:ea typeface="Osaka" pitchFamily="1" charset="-128"/>
              </a:rPr>
              <a:t>									</a:t>
            </a:r>
            <a:r>
              <a:rPr lang="en-US" altLang="en-US" sz="1800" i="1" dirty="0" smtClean="0">
                <a:solidFill>
                  <a:schemeClr val="bg1"/>
                </a:solidFill>
                <a:latin typeface="Calibri" pitchFamily="34" charset="0"/>
                <a:ea typeface="Osaka" pitchFamily="1" charset="-128"/>
              </a:rPr>
              <a:t>National Treasury presentation to the Standing Committee on Finance</a:t>
            </a:r>
          </a:p>
          <a:p>
            <a:pPr algn="r"/>
            <a:r>
              <a:rPr lang="en-US" altLang="en-US" sz="1800" i="1" dirty="0" smtClean="0">
                <a:solidFill>
                  <a:schemeClr val="bg1"/>
                </a:solidFill>
                <a:latin typeface="Calibri" pitchFamily="34" charset="0"/>
                <a:ea typeface="Osaka" pitchFamily="1" charset="-128"/>
              </a:rPr>
              <a:t> 17 </a:t>
            </a:r>
            <a:r>
              <a:rPr lang="en-US" sz="1800" i="1" dirty="0" smtClean="0">
                <a:solidFill>
                  <a:schemeClr val="bg1"/>
                </a:solidFill>
                <a:latin typeface="Calibri" pitchFamily="34" charset="0"/>
                <a:ea typeface="Osaka" pitchFamily="1" charset="-128"/>
              </a:rPr>
              <a:t>April 2018</a:t>
            </a:r>
            <a:endParaRPr lang="en-ZA" sz="1800" dirty="0">
              <a:solidFill>
                <a:schemeClr val="bg1"/>
              </a:solidFill>
            </a:endParaRPr>
          </a:p>
        </p:txBody>
      </p:sp>
      <p:sp>
        <p:nvSpPr>
          <p:cNvPr id="13317" name="Rectangle 14"/>
          <p:cNvSpPr>
            <a:spLocks noChangeArrowheads="1"/>
          </p:cNvSpPr>
          <p:nvPr/>
        </p:nvSpPr>
        <p:spPr bwMode="auto">
          <a:xfrm>
            <a:off x="395536" y="4479471"/>
            <a:ext cx="7696200" cy="304800"/>
          </a:xfrm>
          <a:prstGeom prst="rect">
            <a:avLst/>
          </a:prstGeom>
          <a:noFill/>
          <a:ln w="9525">
            <a:noFill/>
            <a:miter lim="800000"/>
            <a:headEnd/>
            <a:tailEnd/>
          </a:ln>
        </p:spPr>
        <p:txBody>
          <a:bodyPr/>
          <a:lstStyle/>
          <a:p>
            <a:pPr algn="r" eaLnBrk="1" hangingPunct="1">
              <a:spcBef>
                <a:spcPct val="20000"/>
              </a:spcBef>
            </a:pPr>
            <a:endParaRPr lang="en-US" sz="1200" dirty="0">
              <a:solidFill>
                <a:schemeClr val="bg1"/>
              </a:solidFill>
              <a:ea typeface="Osaka" pitchFamily="1" charset="-128"/>
            </a:endParaRPr>
          </a:p>
        </p:txBody>
      </p:sp>
      <p:sp>
        <p:nvSpPr>
          <p:cNvPr id="5" name="Rectangle 14"/>
          <p:cNvSpPr>
            <a:spLocks noChangeArrowheads="1"/>
          </p:cNvSpPr>
          <p:nvPr/>
        </p:nvSpPr>
        <p:spPr bwMode="white">
          <a:xfrm>
            <a:off x="1004629" y="4437112"/>
            <a:ext cx="7696200" cy="7206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r">
              <a:spcBef>
                <a:spcPct val="20000"/>
              </a:spcBef>
            </a:pPr>
            <a:endParaRPr lang="en-US" sz="1400" b="1" dirty="0">
              <a:solidFill>
                <a:schemeClr val="bg1"/>
              </a:solidFill>
              <a:ea typeface="Osaka"/>
              <a:cs typeface="Osaka"/>
            </a:endParaRPr>
          </a:p>
        </p:txBody>
      </p:sp>
    </p:spTree>
    <p:extLst>
      <p:ext uri="{BB962C8B-B14F-4D97-AF65-F5344CB8AC3E}">
        <p14:creationId xmlns:p14="http://schemas.microsoft.com/office/powerpoint/2010/main" val="4152079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A749F7-70B1-4E06-AB81-F1F3A9BDC384}"/>
              </a:ext>
            </a:extLst>
          </p:cNvPr>
          <p:cNvSpPr>
            <a:spLocks noGrp="1"/>
          </p:cNvSpPr>
          <p:nvPr>
            <p:ph type="title"/>
          </p:nvPr>
        </p:nvSpPr>
        <p:spPr/>
        <p:txBody>
          <a:bodyPr/>
          <a:lstStyle/>
          <a:p>
            <a:r>
              <a:rPr lang="en-ZA" dirty="0"/>
              <a:t>Part 1- Regulation 2 (Cont.)</a:t>
            </a:r>
          </a:p>
        </p:txBody>
      </p:sp>
      <p:sp>
        <p:nvSpPr>
          <p:cNvPr id="3" name="Content Placeholder 2">
            <a:extLst>
              <a:ext uri="{FF2B5EF4-FFF2-40B4-BE49-F238E27FC236}">
                <a16:creationId xmlns:a16="http://schemas.microsoft.com/office/drawing/2014/main" xmlns="" id="{BC982EB1-B8D8-4AA0-8EE3-335456A5E944}"/>
              </a:ext>
            </a:extLst>
          </p:cNvPr>
          <p:cNvSpPr>
            <a:spLocks noGrp="1"/>
          </p:cNvSpPr>
          <p:nvPr>
            <p:ph idx="1"/>
          </p:nvPr>
        </p:nvSpPr>
        <p:spPr>
          <a:xfrm>
            <a:off x="19691" y="1196752"/>
            <a:ext cx="8763000" cy="4572000"/>
          </a:xfrm>
        </p:spPr>
        <p:txBody>
          <a:bodyPr/>
          <a:lstStyle/>
          <a:p>
            <a:r>
              <a:rPr lang="en-ZA" sz="1800" dirty="0"/>
              <a:t>Regulation 2(3)- If the Financial Sector Conduct Authority is established prior to the Fees and Levies Chapter, Chapter 16, comes into effect, a reference to the board in sections 15A and 16 of the Financial Services Board Act must be read as a reference to the Financial Sector Conduct Authority.  </a:t>
            </a:r>
          </a:p>
          <a:p>
            <a:pPr marL="0" indent="0">
              <a:buNone/>
            </a:pPr>
            <a:endParaRPr lang="en-ZA" sz="1800" dirty="0"/>
          </a:p>
          <a:p>
            <a:pPr algn="just"/>
            <a:r>
              <a:rPr lang="en-ZA" sz="1800" dirty="0"/>
              <a:t>This is to make it clear that the Financial Sector Conduct Authority could continue to be funded for an interim period in accordance with the Financial Services Board Act until the forthcoming Financial Sector Levies Bill is enacted. </a:t>
            </a:r>
          </a:p>
          <a:p>
            <a:pPr marL="0" indent="0">
              <a:buNone/>
            </a:pPr>
            <a:endParaRPr lang="en-ZA" sz="1800" dirty="0"/>
          </a:p>
          <a:p>
            <a:pPr algn="just"/>
            <a:r>
              <a:rPr lang="en-ZA" sz="1800" dirty="0"/>
              <a:t>Only one minor revision </a:t>
            </a:r>
            <a:r>
              <a:rPr lang="en-ZA" sz="1800" dirty="0" smtClean="0"/>
              <a:t>was </a:t>
            </a:r>
            <a:r>
              <a:rPr lang="en-ZA" sz="1800" dirty="0"/>
              <a:t>proposed for this Regulation to promote clarity (regulation 2(1)(b</a:t>
            </a:r>
            <a:r>
              <a:rPr lang="en-ZA" sz="1800" dirty="0" smtClean="0"/>
              <a:t>) -  a clause reference was added).</a:t>
            </a:r>
            <a:endParaRPr lang="en-ZA" sz="1800" dirty="0"/>
          </a:p>
          <a:p>
            <a:endParaRPr lang="en-ZA" sz="1800" dirty="0"/>
          </a:p>
          <a:p>
            <a:endParaRPr lang="en-ZA" sz="1800" dirty="0"/>
          </a:p>
        </p:txBody>
      </p:sp>
      <p:sp>
        <p:nvSpPr>
          <p:cNvPr id="4" name="Slide Number Placeholder 3">
            <a:extLst>
              <a:ext uri="{FF2B5EF4-FFF2-40B4-BE49-F238E27FC236}">
                <a16:creationId xmlns:a16="http://schemas.microsoft.com/office/drawing/2014/main" xmlns="" id="{63428784-B197-4553-98A8-46214528F45A}"/>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10</a:t>
            </a:fld>
            <a:endParaRPr lang="en-US" sz="1400" b="0" dirty="0">
              <a:solidFill>
                <a:srgbClr val="000000"/>
              </a:solidFill>
              <a:latin typeface="Arial"/>
            </a:endParaRPr>
          </a:p>
        </p:txBody>
      </p:sp>
    </p:spTree>
    <p:extLst>
      <p:ext uri="{BB962C8B-B14F-4D97-AF65-F5344CB8AC3E}">
        <p14:creationId xmlns:p14="http://schemas.microsoft.com/office/powerpoint/2010/main" val="389046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4B8C58-FB8D-423E-A195-42EABDAD7352}"/>
              </a:ext>
            </a:extLst>
          </p:cNvPr>
          <p:cNvSpPr>
            <a:spLocks noGrp="1"/>
          </p:cNvSpPr>
          <p:nvPr>
            <p:ph type="title"/>
          </p:nvPr>
        </p:nvSpPr>
        <p:spPr/>
        <p:txBody>
          <a:bodyPr/>
          <a:lstStyle/>
          <a:p>
            <a:r>
              <a:rPr lang="en-ZA" dirty="0"/>
              <a:t>Part 1- Regulation 3</a:t>
            </a:r>
          </a:p>
        </p:txBody>
      </p:sp>
      <p:sp>
        <p:nvSpPr>
          <p:cNvPr id="3" name="Content Placeholder 2">
            <a:extLst>
              <a:ext uri="{FF2B5EF4-FFF2-40B4-BE49-F238E27FC236}">
                <a16:creationId xmlns:a16="http://schemas.microsoft.com/office/drawing/2014/main" xmlns="" id="{E1C667E0-3361-4FDC-88AB-B06E613C356C}"/>
              </a:ext>
            </a:extLst>
          </p:cNvPr>
          <p:cNvSpPr>
            <a:spLocks noGrp="1"/>
          </p:cNvSpPr>
          <p:nvPr>
            <p:ph idx="1"/>
          </p:nvPr>
        </p:nvSpPr>
        <p:spPr>
          <a:xfrm>
            <a:off x="0" y="1196752"/>
            <a:ext cx="8964488" cy="4572000"/>
          </a:xfrm>
        </p:spPr>
        <p:txBody>
          <a:bodyPr/>
          <a:lstStyle/>
          <a:p>
            <a:pPr algn="just"/>
            <a:r>
              <a:rPr lang="en-ZA" sz="1800" dirty="0"/>
              <a:t>Regulation 3 deals with the management of the transitional process to establish the FSCA.</a:t>
            </a:r>
          </a:p>
          <a:p>
            <a:pPr algn="just"/>
            <a:r>
              <a:rPr lang="en-ZA" sz="1800" b="1" u="sng" dirty="0" smtClean="0"/>
              <a:t>Original drafting:</a:t>
            </a:r>
            <a:r>
              <a:rPr lang="en-ZA" sz="1800" dirty="0" smtClean="0"/>
              <a:t> Regulation 3(1):</a:t>
            </a:r>
            <a:r>
              <a:rPr lang="en-ZA" sz="1800" i="1" dirty="0" smtClean="0"/>
              <a:t> </a:t>
            </a:r>
            <a:r>
              <a:rPr lang="en-ZA" sz="1800" dirty="0"/>
              <a:t>If Chapter 4 of the Act comes into effect before the appointment of the Commissioner and Deputy Commissioners, the executive of the </a:t>
            </a:r>
            <a:r>
              <a:rPr lang="en-ZA" sz="1800" dirty="0" smtClean="0"/>
              <a:t>FSB referred </a:t>
            </a:r>
            <a:r>
              <a:rPr lang="en-ZA" sz="1800" dirty="0"/>
              <a:t>to in section 9 of the </a:t>
            </a:r>
            <a:r>
              <a:rPr lang="en-ZA" sz="1800" dirty="0" smtClean="0"/>
              <a:t>FSB Act</a:t>
            </a:r>
            <a:r>
              <a:rPr lang="en-ZA" sz="1800" dirty="0"/>
              <a:t>, acting under the oversight of the Financial Services Board, must perform the functions of the Executive Committee of the </a:t>
            </a:r>
            <a:r>
              <a:rPr lang="en-ZA" sz="1800" dirty="0" smtClean="0"/>
              <a:t>FSCA, </a:t>
            </a:r>
            <a:r>
              <a:rPr lang="en-ZA" sz="1800" dirty="0"/>
              <a:t>to facilitate the disestablishment of the </a:t>
            </a:r>
            <a:r>
              <a:rPr lang="en-ZA" sz="1800" dirty="0" smtClean="0"/>
              <a:t>FSB and </a:t>
            </a:r>
            <a:r>
              <a:rPr lang="en-ZA" sz="1800" dirty="0"/>
              <a:t>the establishment of the </a:t>
            </a:r>
            <a:r>
              <a:rPr lang="en-ZA" sz="1800" dirty="0" smtClean="0"/>
              <a:t>FSCA </a:t>
            </a:r>
            <a:r>
              <a:rPr lang="en-ZA" sz="1800" dirty="0"/>
              <a:t>in an efficient and effective manner with the least disruption, until the persons appointed as the Commissioner and Deputy Commissioners have </a:t>
            </a:r>
            <a:r>
              <a:rPr lang="en-ZA" sz="1800" dirty="0" smtClean="0"/>
              <a:t>commenced </a:t>
            </a:r>
            <a:r>
              <a:rPr lang="en-ZA" sz="1800" dirty="0"/>
              <a:t>service.  </a:t>
            </a:r>
          </a:p>
          <a:p>
            <a:pPr algn="just"/>
            <a:r>
              <a:rPr lang="en-ZA" sz="1800" b="1" u="sng" dirty="0" smtClean="0"/>
              <a:t>Revised drafting: </a:t>
            </a:r>
            <a:r>
              <a:rPr lang="en-ZA" sz="1800" dirty="0" smtClean="0"/>
              <a:t>Concern was raised that the original drafting did not directly provide for a Commissioner; the FSR Act provides that certain functions are performed by a Commissioner and clarity was requested as to who that would be in the interim period.</a:t>
            </a:r>
          </a:p>
          <a:p>
            <a:pPr algn="just"/>
            <a:r>
              <a:rPr lang="en-ZA" sz="1800" dirty="0" smtClean="0"/>
              <a:t>To minimise potential conflicts of interest in the appointment process for the new Commissioner and Deputy Commissioners, the revised draft provides for a ‘</a:t>
            </a:r>
            <a:r>
              <a:rPr lang="en-ZA" sz="1800" u="sng" dirty="0" smtClean="0"/>
              <a:t>transitional management committee’</a:t>
            </a:r>
            <a:r>
              <a:rPr lang="en-ZA" sz="1800" dirty="0" smtClean="0"/>
              <a:t>, still comprised of the </a:t>
            </a:r>
            <a:r>
              <a:rPr lang="en-ZA" sz="1800" dirty="0" err="1" smtClean="0"/>
              <a:t>ExCo</a:t>
            </a:r>
            <a:r>
              <a:rPr lang="en-ZA" sz="1800" dirty="0" smtClean="0"/>
              <a:t> of the FSB. The chair of the Board of the FSB is designated to act as Commissioner. An independent candidate (external to the FSB) is also included to ensure a transparent transitional process.  </a:t>
            </a:r>
            <a:endParaRPr lang="en-ZA" sz="1800" dirty="0"/>
          </a:p>
          <a:p>
            <a:pPr algn="just"/>
            <a:endParaRPr lang="en-ZA" sz="1800" dirty="0"/>
          </a:p>
        </p:txBody>
      </p:sp>
      <p:sp>
        <p:nvSpPr>
          <p:cNvPr id="4" name="Slide Number Placeholder 3">
            <a:extLst>
              <a:ext uri="{FF2B5EF4-FFF2-40B4-BE49-F238E27FC236}">
                <a16:creationId xmlns:a16="http://schemas.microsoft.com/office/drawing/2014/main" xmlns="" id="{740A986D-3A71-4B70-B2F0-8C8459FCE346}"/>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11</a:t>
            </a:fld>
            <a:endParaRPr lang="en-US" sz="1400" b="0" dirty="0">
              <a:solidFill>
                <a:srgbClr val="000000"/>
              </a:solidFill>
              <a:latin typeface="Arial"/>
            </a:endParaRPr>
          </a:p>
        </p:txBody>
      </p:sp>
    </p:spTree>
    <p:extLst>
      <p:ext uri="{BB962C8B-B14F-4D97-AF65-F5344CB8AC3E}">
        <p14:creationId xmlns:p14="http://schemas.microsoft.com/office/powerpoint/2010/main" val="244154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4C7A9E-7250-44BB-B24A-0B1C4A0A69F9}"/>
              </a:ext>
            </a:extLst>
          </p:cNvPr>
          <p:cNvSpPr>
            <a:spLocks noGrp="1"/>
          </p:cNvSpPr>
          <p:nvPr>
            <p:ph type="title"/>
          </p:nvPr>
        </p:nvSpPr>
        <p:spPr/>
        <p:txBody>
          <a:bodyPr/>
          <a:lstStyle/>
          <a:p>
            <a:r>
              <a:rPr lang="en-ZA" dirty="0"/>
              <a:t>Part 1- Regulation 3 (Cont.)</a:t>
            </a:r>
          </a:p>
        </p:txBody>
      </p:sp>
      <p:sp>
        <p:nvSpPr>
          <p:cNvPr id="3" name="Content Placeholder 2">
            <a:extLst>
              <a:ext uri="{FF2B5EF4-FFF2-40B4-BE49-F238E27FC236}">
                <a16:creationId xmlns:a16="http://schemas.microsoft.com/office/drawing/2014/main" xmlns="" id="{BD7A0CB4-0CB8-45D0-A49A-5CC2F473E8DD}"/>
              </a:ext>
            </a:extLst>
          </p:cNvPr>
          <p:cNvSpPr>
            <a:spLocks noGrp="1"/>
          </p:cNvSpPr>
          <p:nvPr>
            <p:ph idx="1"/>
          </p:nvPr>
        </p:nvSpPr>
        <p:spPr>
          <a:xfrm>
            <a:off x="67205" y="1196752"/>
            <a:ext cx="8763000" cy="4572000"/>
          </a:xfrm>
        </p:spPr>
        <p:txBody>
          <a:bodyPr/>
          <a:lstStyle/>
          <a:p>
            <a:pPr algn="just"/>
            <a:r>
              <a:rPr lang="en-ZA" sz="1800" dirty="0" smtClean="0"/>
              <a:t>Regulation </a:t>
            </a:r>
            <a:r>
              <a:rPr lang="en-ZA" sz="1800" dirty="0"/>
              <a:t>3(2) sets out the functions that the executive of the Financial Services Board could perform while acting as the Executive Committee of the Financial Sector Conduct Authority.  </a:t>
            </a:r>
            <a:endParaRPr lang="en-ZA" sz="1800" dirty="0" smtClean="0"/>
          </a:p>
          <a:p>
            <a:pPr algn="just"/>
            <a:endParaRPr lang="en-ZA" sz="1800" dirty="0" smtClean="0"/>
          </a:p>
          <a:p>
            <a:pPr algn="just"/>
            <a:r>
              <a:rPr lang="en-ZA" sz="1800" dirty="0"/>
              <a:t>Regulation 3(3) addresses how funding will be handled </a:t>
            </a:r>
            <a:r>
              <a:rPr lang="en-ZA" sz="1800" dirty="0" smtClean="0"/>
              <a:t>during </a:t>
            </a:r>
            <a:r>
              <a:rPr lang="en-ZA" sz="1800" dirty="0"/>
              <a:t>the transitional period of the establishment of the </a:t>
            </a:r>
            <a:r>
              <a:rPr lang="en-ZA" sz="1800" dirty="0" smtClean="0"/>
              <a:t>FSCA.</a:t>
            </a:r>
            <a:endParaRPr lang="en-ZA" sz="1800" dirty="0"/>
          </a:p>
          <a:p>
            <a:pPr marL="0" indent="0" algn="just">
              <a:buNone/>
            </a:pPr>
            <a:endParaRPr lang="en-ZA" sz="1800" dirty="0"/>
          </a:p>
          <a:p>
            <a:pPr algn="just"/>
            <a:r>
              <a:rPr lang="en-ZA" sz="1800" dirty="0" smtClean="0"/>
              <a:t>Regulation 3(4) has been slightly amended for clarity in providing that the board of the FSB will remain in place until 30 Nov to ensure that the annual report of the FSB is tabled in line with legal requirements. It also provides for the members of the transitional management committee to remain in an advisory capacity once the Commissioner and Deputy Commissioner have been appointed (3 months).</a:t>
            </a:r>
          </a:p>
          <a:p>
            <a:pPr algn="just"/>
            <a:endParaRPr lang="en-ZA" sz="1800" dirty="0" smtClean="0"/>
          </a:p>
          <a:p>
            <a:r>
              <a:rPr lang="en-ZA" sz="1800" dirty="0" smtClean="0"/>
              <a:t>Regulation </a:t>
            </a:r>
            <a:r>
              <a:rPr lang="en-ZA" sz="1800" dirty="0"/>
              <a:t>3(5) addresses how the reporting of financial statements will be handled during the transitional period.</a:t>
            </a:r>
          </a:p>
          <a:p>
            <a:pPr algn="just"/>
            <a:endParaRPr lang="en-ZA" sz="1800" dirty="0"/>
          </a:p>
          <a:p>
            <a:pPr marL="0" indent="0" algn="just">
              <a:buNone/>
            </a:pPr>
            <a:endParaRPr lang="en-ZA" sz="1800" dirty="0"/>
          </a:p>
        </p:txBody>
      </p:sp>
      <p:sp>
        <p:nvSpPr>
          <p:cNvPr id="4" name="Slide Number Placeholder 3">
            <a:extLst>
              <a:ext uri="{FF2B5EF4-FFF2-40B4-BE49-F238E27FC236}">
                <a16:creationId xmlns:a16="http://schemas.microsoft.com/office/drawing/2014/main" xmlns="" id="{98FF41CF-0DAB-4EA4-BB46-F88B794929E9}"/>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12</a:t>
            </a:fld>
            <a:endParaRPr lang="en-US" sz="1400" b="0" dirty="0">
              <a:solidFill>
                <a:srgbClr val="000000"/>
              </a:solidFill>
              <a:latin typeface="Arial"/>
            </a:endParaRPr>
          </a:p>
        </p:txBody>
      </p:sp>
    </p:spTree>
    <p:extLst>
      <p:ext uri="{BB962C8B-B14F-4D97-AF65-F5344CB8AC3E}">
        <p14:creationId xmlns:p14="http://schemas.microsoft.com/office/powerpoint/2010/main" val="3412855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921157-0309-4048-A9E9-1FD1AD2D5E2C}"/>
              </a:ext>
            </a:extLst>
          </p:cNvPr>
          <p:cNvSpPr>
            <a:spLocks noGrp="1"/>
          </p:cNvSpPr>
          <p:nvPr>
            <p:ph type="title"/>
          </p:nvPr>
        </p:nvSpPr>
        <p:spPr/>
        <p:txBody>
          <a:bodyPr/>
          <a:lstStyle/>
          <a:p>
            <a:r>
              <a:rPr lang="en-ZA" dirty="0"/>
              <a:t>Part 1- Regulation 4</a:t>
            </a:r>
          </a:p>
        </p:txBody>
      </p:sp>
      <p:sp>
        <p:nvSpPr>
          <p:cNvPr id="3" name="Content Placeholder 2">
            <a:extLst>
              <a:ext uri="{FF2B5EF4-FFF2-40B4-BE49-F238E27FC236}">
                <a16:creationId xmlns:a16="http://schemas.microsoft.com/office/drawing/2014/main" xmlns="" id="{EE5D56BC-773D-45E0-8951-5E193519B4DD}"/>
              </a:ext>
            </a:extLst>
          </p:cNvPr>
          <p:cNvSpPr>
            <a:spLocks noGrp="1"/>
          </p:cNvSpPr>
          <p:nvPr>
            <p:ph idx="1"/>
          </p:nvPr>
        </p:nvSpPr>
        <p:spPr>
          <a:xfrm>
            <a:off x="0" y="1124744"/>
            <a:ext cx="8964488" cy="4572000"/>
          </a:xfrm>
        </p:spPr>
        <p:txBody>
          <a:bodyPr/>
          <a:lstStyle/>
          <a:p>
            <a:r>
              <a:rPr lang="en-ZA" sz="1800" dirty="0"/>
              <a:t>Regulation 4 addresses the establishment of the Financial Services Tribunal</a:t>
            </a:r>
          </a:p>
          <a:p>
            <a:pPr algn="just"/>
            <a:r>
              <a:rPr lang="en-ZA" sz="1800" dirty="0"/>
              <a:t>Regulation 4(1) provides that the FSB/FSCA must provide the necessary initial secretarial, administrative and other support for the Tribunal, and an agreement will be entered into between the FSCA and the PA </a:t>
            </a:r>
            <a:r>
              <a:rPr lang="en-ZA" sz="1800" dirty="0" smtClean="0"/>
              <a:t>to </a:t>
            </a:r>
            <a:r>
              <a:rPr lang="en-ZA" sz="1800" dirty="0"/>
              <a:t>provide for the sharing of costs, until 1 April 2019, when the Financial Sector Levies Bill, once enacted, would raise levies for the functioning of the Tribunal</a:t>
            </a:r>
            <a:r>
              <a:rPr lang="en-ZA" sz="1800" dirty="0" smtClean="0"/>
              <a:t>. The Financial Intelligence Centre has now also been included as the Tribunal will hear appeals in relation to the FIC</a:t>
            </a:r>
            <a:endParaRPr lang="en-ZA" sz="1800" dirty="0"/>
          </a:p>
          <a:p>
            <a:pPr algn="just"/>
            <a:r>
              <a:rPr lang="en-ZA" sz="1800" dirty="0"/>
              <a:t>Regulation 4(2) addresses what rules, regulations, guidelines, etc., would be applied by the Tribunal to handle cases during the period from its establishment on 1 April 2018, until the Chairperson of the Tribunal may designate Tribunal Rules.  </a:t>
            </a:r>
          </a:p>
          <a:p>
            <a:pPr algn="just"/>
            <a:r>
              <a:rPr lang="en-ZA" sz="1800" dirty="0"/>
              <a:t>During this period, either the existing rules, regulations, etc., of the existing Appeal Board of the FSB and the Board of Review in terms of the Banks Act could be jointly designated by the existing Chairpersons  of the Board of Review and Appeal Board as being applicable, or, if no designation is made prior to the Tribunal being established on 1 April, the existing Appeal Board rules and regulations, etc., would be applied.</a:t>
            </a:r>
          </a:p>
        </p:txBody>
      </p:sp>
      <p:sp>
        <p:nvSpPr>
          <p:cNvPr id="4" name="Slide Number Placeholder 3">
            <a:extLst>
              <a:ext uri="{FF2B5EF4-FFF2-40B4-BE49-F238E27FC236}">
                <a16:creationId xmlns:a16="http://schemas.microsoft.com/office/drawing/2014/main" xmlns="" id="{4E3DD89F-35BA-4252-AC50-1A654027B8AE}"/>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13</a:t>
            </a:fld>
            <a:endParaRPr lang="en-US" sz="1400" b="0" dirty="0">
              <a:solidFill>
                <a:srgbClr val="000000"/>
              </a:solidFill>
              <a:latin typeface="Arial"/>
            </a:endParaRPr>
          </a:p>
        </p:txBody>
      </p:sp>
    </p:spTree>
    <p:extLst>
      <p:ext uri="{BB962C8B-B14F-4D97-AF65-F5344CB8AC3E}">
        <p14:creationId xmlns:p14="http://schemas.microsoft.com/office/powerpoint/2010/main" val="1102551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868B8B-8D26-4248-9E0C-E258650689B1}"/>
              </a:ext>
            </a:extLst>
          </p:cNvPr>
          <p:cNvSpPr>
            <a:spLocks noGrp="1"/>
          </p:cNvSpPr>
          <p:nvPr>
            <p:ph type="title"/>
          </p:nvPr>
        </p:nvSpPr>
        <p:spPr/>
        <p:txBody>
          <a:bodyPr/>
          <a:lstStyle/>
          <a:p>
            <a:r>
              <a:rPr lang="en-ZA" dirty="0"/>
              <a:t>Part 1- Regulations 5 and 6</a:t>
            </a:r>
          </a:p>
        </p:txBody>
      </p:sp>
      <p:sp>
        <p:nvSpPr>
          <p:cNvPr id="3" name="Content Placeholder 2">
            <a:extLst>
              <a:ext uri="{FF2B5EF4-FFF2-40B4-BE49-F238E27FC236}">
                <a16:creationId xmlns:a16="http://schemas.microsoft.com/office/drawing/2014/main" xmlns="" id="{921BBE00-92F0-453B-B265-B02A2F3739E4}"/>
              </a:ext>
            </a:extLst>
          </p:cNvPr>
          <p:cNvSpPr>
            <a:spLocks noGrp="1"/>
          </p:cNvSpPr>
          <p:nvPr>
            <p:ph idx="1"/>
          </p:nvPr>
        </p:nvSpPr>
        <p:spPr>
          <a:xfrm>
            <a:off x="0" y="1124744"/>
            <a:ext cx="8763000" cy="4572000"/>
          </a:xfrm>
        </p:spPr>
        <p:txBody>
          <a:bodyPr/>
          <a:lstStyle/>
          <a:p>
            <a:pPr algn="just"/>
            <a:r>
              <a:rPr lang="en-ZA" sz="1800" b="1" dirty="0"/>
              <a:t>Regulation 5 </a:t>
            </a:r>
            <a:r>
              <a:rPr lang="en-ZA" sz="1800" dirty="0"/>
              <a:t>deals</a:t>
            </a:r>
            <a:r>
              <a:rPr lang="en-ZA" sz="1800" b="1" dirty="0"/>
              <a:t> </a:t>
            </a:r>
            <a:r>
              <a:rPr lang="en-ZA" sz="1800" dirty="0"/>
              <a:t>with how documents that are required to be published on the Register must be published prior to the Register being established, as the Register cannot be established immediately. </a:t>
            </a:r>
            <a:endParaRPr lang="en-ZA" sz="1800" dirty="0" smtClean="0"/>
          </a:p>
          <a:p>
            <a:pPr algn="just"/>
            <a:endParaRPr lang="en-ZA" sz="1800" dirty="0"/>
          </a:p>
          <a:p>
            <a:pPr algn="just"/>
            <a:r>
              <a:rPr lang="en-ZA" sz="1800" b="1" dirty="0"/>
              <a:t>Regulation 6</a:t>
            </a:r>
            <a:r>
              <a:rPr lang="en-ZA" sz="1800" dirty="0"/>
              <a:t> clarifies the appropriate interpretation of certain provisions in the Act, due to the fact that those sections refer to “Chapter”, “Part” or ‘’section”, and it will be necessary to bring different provisions of the Chapter, Part and section referred to into operation at different times, and so there would not be a single date on which the “Chapter”,  “Part” or “section” referred to would come into operation.</a:t>
            </a:r>
            <a:endParaRPr lang="en-ZA" sz="1800" b="1" dirty="0"/>
          </a:p>
        </p:txBody>
      </p:sp>
      <p:sp>
        <p:nvSpPr>
          <p:cNvPr id="4" name="Slide Number Placeholder 3">
            <a:extLst>
              <a:ext uri="{FF2B5EF4-FFF2-40B4-BE49-F238E27FC236}">
                <a16:creationId xmlns:a16="http://schemas.microsoft.com/office/drawing/2014/main" xmlns="" id="{806C0F64-9ED9-479D-B163-F9B022713C0C}"/>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14</a:t>
            </a:fld>
            <a:endParaRPr lang="en-US" sz="1400" b="0" dirty="0">
              <a:solidFill>
                <a:srgbClr val="000000"/>
              </a:solidFill>
              <a:latin typeface="Arial"/>
            </a:endParaRPr>
          </a:p>
        </p:txBody>
      </p:sp>
    </p:spTree>
    <p:extLst>
      <p:ext uri="{BB962C8B-B14F-4D97-AF65-F5344CB8AC3E}">
        <p14:creationId xmlns:p14="http://schemas.microsoft.com/office/powerpoint/2010/main" val="1120298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D11768-ECD7-4B88-8683-ADA0765E6AD2}"/>
              </a:ext>
            </a:extLst>
          </p:cNvPr>
          <p:cNvSpPr>
            <a:spLocks noGrp="1"/>
          </p:cNvSpPr>
          <p:nvPr>
            <p:ph type="title"/>
          </p:nvPr>
        </p:nvSpPr>
        <p:spPr/>
        <p:txBody>
          <a:bodyPr/>
          <a:lstStyle/>
          <a:p>
            <a:r>
              <a:rPr lang="en-ZA" dirty="0"/>
              <a:t/>
            </a:r>
            <a:br>
              <a:rPr lang="en-ZA" dirty="0"/>
            </a:br>
            <a:r>
              <a:rPr lang="en-ZA" sz="2400" dirty="0" smtClean="0"/>
              <a:t>Part </a:t>
            </a:r>
            <a:r>
              <a:rPr lang="en-ZA" sz="2400" dirty="0"/>
              <a:t>2- Appointment of Commissioner and Deputy Commissioners of Financial Sector Conduct Authority</a:t>
            </a:r>
            <a:r>
              <a:rPr lang="en-ZA" dirty="0"/>
              <a:t/>
            </a:r>
            <a:br>
              <a:rPr lang="en-ZA" dirty="0"/>
            </a:br>
            <a:endParaRPr lang="en-ZA" dirty="0"/>
          </a:p>
        </p:txBody>
      </p:sp>
      <p:sp>
        <p:nvSpPr>
          <p:cNvPr id="3" name="Content Placeholder 2">
            <a:extLst>
              <a:ext uri="{FF2B5EF4-FFF2-40B4-BE49-F238E27FC236}">
                <a16:creationId xmlns:a16="http://schemas.microsoft.com/office/drawing/2014/main" xmlns="" id="{04F31C3A-0510-4905-83B1-B43DE16B6C46}"/>
              </a:ext>
            </a:extLst>
          </p:cNvPr>
          <p:cNvSpPr>
            <a:spLocks noGrp="1"/>
          </p:cNvSpPr>
          <p:nvPr>
            <p:ph idx="1"/>
          </p:nvPr>
        </p:nvSpPr>
        <p:spPr>
          <a:xfrm>
            <a:off x="19399" y="1196752"/>
            <a:ext cx="8763000" cy="4572000"/>
          </a:xfrm>
        </p:spPr>
        <p:txBody>
          <a:bodyPr/>
          <a:lstStyle/>
          <a:p>
            <a:r>
              <a:rPr lang="en-ZA" sz="1800" b="1" dirty="0"/>
              <a:t>Regulation 7 </a:t>
            </a:r>
            <a:r>
              <a:rPr lang="en-ZA" sz="1800" dirty="0"/>
              <a:t>addresses advertising of the positions of Commissioner and Deputy Commissioner. </a:t>
            </a:r>
            <a:r>
              <a:rPr lang="en-ZA" sz="1800" dirty="0" smtClean="0"/>
              <a:t>Minor </a:t>
            </a:r>
            <a:r>
              <a:rPr lang="en-ZA" sz="1800" dirty="0"/>
              <a:t>refinement to the wording </a:t>
            </a:r>
            <a:r>
              <a:rPr lang="en-ZA" sz="1800" dirty="0" smtClean="0"/>
              <a:t>made.</a:t>
            </a:r>
            <a:endParaRPr lang="en-ZA" sz="1800" dirty="0"/>
          </a:p>
          <a:p>
            <a:pPr marL="457200" lvl="1" indent="0">
              <a:buNone/>
            </a:pPr>
            <a:endParaRPr lang="en-ZA" sz="1800" dirty="0"/>
          </a:p>
          <a:p>
            <a:r>
              <a:rPr lang="en-ZA" sz="1800" b="1" dirty="0"/>
              <a:t>Regulation 8</a:t>
            </a:r>
            <a:r>
              <a:rPr lang="en-ZA" sz="1800" dirty="0"/>
              <a:t> sets out requirements for applications for the positions.  </a:t>
            </a:r>
            <a:r>
              <a:rPr lang="en-ZA" sz="1800" dirty="0" smtClean="0"/>
              <a:t>Minor </a:t>
            </a:r>
            <a:r>
              <a:rPr lang="en-ZA" sz="1800" dirty="0"/>
              <a:t>typographical correction </a:t>
            </a:r>
            <a:r>
              <a:rPr lang="en-ZA" sz="1800" dirty="0" smtClean="0"/>
              <a:t>made.</a:t>
            </a:r>
          </a:p>
          <a:p>
            <a:pPr lvl="1"/>
            <a:endParaRPr lang="en-ZA" sz="1800" dirty="0"/>
          </a:p>
          <a:p>
            <a:pPr algn="just"/>
            <a:r>
              <a:rPr lang="en-ZA" sz="1800" b="1" dirty="0"/>
              <a:t>Regulation 9 </a:t>
            </a:r>
            <a:r>
              <a:rPr lang="en-ZA" sz="1800" dirty="0"/>
              <a:t>provides for the establishment of a Shortlisting panel for the vetting of applications and the shortlisting of candidates, and sets out certain requirements relating to its functioning</a:t>
            </a:r>
            <a:r>
              <a:rPr lang="en-ZA" sz="1800" dirty="0" smtClean="0"/>
              <a:t>.</a:t>
            </a:r>
          </a:p>
          <a:p>
            <a:pPr algn="just"/>
            <a:endParaRPr lang="en-ZA" sz="1800" dirty="0"/>
          </a:p>
          <a:p>
            <a:pPr algn="just"/>
            <a:r>
              <a:rPr lang="en-ZA" sz="1800" dirty="0"/>
              <a:t>In response to comments that some specification of expertise for the panel should be indicated, the following revised wording for </a:t>
            </a:r>
            <a:r>
              <a:rPr lang="en-ZA" sz="1800" dirty="0" err="1"/>
              <a:t>subregulation</a:t>
            </a:r>
            <a:r>
              <a:rPr lang="en-ZA" sz="1800" dirty="0"/>
              <a:t> (2) </a:t>
            </a:r>
            <a:r>
              <a:rPr lang="en-ZA" sz="1800" dirty="0" smtClean="0"/>
              <a:t>was made:</a:t>
            </a:r>
            <a:endParaRPr lang="en-ZA" sz="1800" dirty="0"/>
          </a:p>
          <a:p>
            <a:pPr lvl="1"/>
            <a:endParaRPr lang="en-ZA" sz="1800" dirty="0"/>
          </a:p>
          <a:p>
            <a:pPr marL="457200" lvl="1" indent="0">
              <a:buNone/>
            </a:pPr>
            <a:endParaRPr lang="en-ZA" sz="1800" dirty="0"/>
          </a:p>
          <a:p>
            <a:endParaRPr lang="en-ZA" sz="1800" dirty="0"/>
          </a:p>
        </p:txBody>
      </p:sp>
      <p:sp>
        <p:nvSpPr>
          <p:cNvPr id="4" name="Slide Number Placeholder 3">
            <a:extLst>
              <a:ext uri="{FF2B5EF4-FFF2-40B4-BE49-F238E27FC236}">
                <a16:creationId xmlns:a16="http://schemas.microsoft.com/office/drawing/2014/main" xmlns="" id="{137ABC4C-77C9-4B2E-AB83-2367BE55AE36}"/>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15</a:t>
            </a:fld>
            <a:endParaRPr lang="en-US" sz="1400" b="0" dirty="0">
              <a:solidFill>
                <a:srgbClr val="000000"/>
              </a:solidFill>
              <a:latin typeface="Arial"/>
            </a:endParaRPr>
          </a:p>
        </p:txBody>
      </p:sp>
    </p:spTree>
    <p:extLst>
      <p:ext uri="{BB962C8B-B14F-4D97-AF65-F5344CB8AC3E}">
        <p14:creationId xmlns:p14="http://schemas.microsoft.com/office/powerpoint/2010/main" val="3351464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AC23AC-43A4-44CD-B03C-6926C871EFA8}"/>
              </a:ext>
            </a:extLst>
          </p:cNvPr>
          <p:cNvSpPr>
            <a:spLocks noGrp="1"/>
          </p:cNvSpPr>
          <p:nvPr>
            <p:ph type="title"/>
          </p:nvPr>
        </p:nvSpPr>
        <p:spPr/>
        <p:txBody>
          <a:bodyPr/>
          <a:lstStyle/>
          <a:p>
            <a:r>
              <a:rPr lang="en-ZA" dirty="0"/>
              <a:t>Part 2- Regulation </a:t>
            </a:r>
            <a:r>
              <a:rPr lang="en-ZA" dirty="0" smtClean="0"/>
              <a:t>9 (</a:t>
            </a:r>
            <a:r>
              <a:rPr lang="en-ZA" dirty="0" err="1" smtClean="0"/>
              <a:t>cont</a:t>
            </a:r>
            <a:r>
              <a:rPr lang="en-ZA" dirty="0" smtClean="0"/>
              <a:t>)</a:t>
            </a:r>
            <a:endParaRPr lang="en-ZA" dirty="0"/>
          </a:p>
        </p:txBody>
      </p:sp>
      <p:sp>
        <p:nvSpPr>
          <p:cNvPr id="3" name="Content Placeholder 2">
            <a:extLst>
              <a:ext uri="{FF2B5EF4-FFF2-40B4-BE49-F238E27FC236}">
                <a16:creationId xmlns:a16="http://schemas.microsoft.com/office/drawing/2014/main" xmlns="" id="{07A9533B-0279-4CCF-BD89-E91F0707DBF9}"/>
              </a:ext>
            </a:extLst>
          </p:cNvPr>
          <p:cNvSpPr>
            <a:spLocks noGrp="1"/>
          </p:cNvSpPr>
          <p:nvPr>
            <p:ph idx="1"/>
          </p:nvPr>
        </p:nvSpPr>
        <p:spPr>
          <a:xfrm>
            <a:off x="76200" y="1196752"/>
            <a:ext cx="8960296" cy="6336704"/>
          </a:xfrm>
        </p:spPr>
        <p:txBody>
          <a:bodyPr/>
          <a:lstStyle/>
          <a:p>
            <a:pPr marL="0" indent="0" algn="just">
              <a:buNone/>
            </a:pPr>
            <a:r>
              <a:rPr lang="en-ZA" sz="1600" dirty="0"/>
              <a:t>	</a:t>
            </a:r>
            <a:r>
              <a:rPr lang="en-US" sz="1600" dirty="0"/>
              <a:t>The Shortlisting Panel for the Commissioner and Deputy Commission consists </a:t>
            </a:r>
            <a:r>
              <a:rPr lang="en-US" sz="1600" dirty="0" smtClean="0"/>
              <a:t>of—</a:t>
            </a:r>
          </a:p>
          <a:p>
            <a:pPr marL="0" indent="0" algn="just">
              <a:buNone/>
            </a:pPr>
            <a:r>
              <a:rPr lang="en-US" sz="1600" dirty="0" smtClean="0"/>
              <a:t>(</a:t>
            </a:r>
            <a:r>
              <a:rPr lang="en-US" sz="1600" dirty="0" err="1" smtClean="0"/>
              <a:t>i</a:t>
            </a:r>
            <a:r>
              <a:rPr lang="en-US" sz="1600" dirty="0" smtClean="0"/>
              <a:t>) the </a:t>
            </a:r>
            <a:r>
              <a:rPr lang="en-US" sz="1600" dirty="0"/>
              <a:t>Director-General or a Deputy Director-General of the National Treasury nominated by the Director-General as chairperson; </a:t>
            </a:r>
            <a:endParaRPr lang="en-US" sz="1600" dirty="0" smtClean="0"/>
          </a:p>
          <a:p>
            <a:pPr marL="0" indent="0" algn="just">
              <a:buNone/>
            </a:pPr>
            <a:r>
              <a:rPr lang="en-US" sz="1600" dirty="0" smtClean="0"/>
              <a:t>(</a:t>
            </a:r>
            <a:r>
              <a:rPr lang="en-US" sz="1600" dirty="0"/>
              <a:t>ii) a Deputy Governor of the Reserve Bank nominated by the Governor; </a:t>
            </a:r>
            <a:endParaRPr lang="en-US" sz="1600" dirty="0" smtClean="0"/>
          </a:p>
          <a:p>
            <a:pPr marL="0" indent="0" algn="just">
              <a:buNone/>
            </a:pPr>
            <a:r>
              <a:rPr lang="en-US" sz="1600" dirty="0" smtClean="0"/>
              <a:t>(</a:t>
            </a:r>
            <a:r>
              <a:rPr lang="en-US" sz="1600" dirty="0"/>
              <a:t>iii) the Commissioner of the National Consumer Commission appointed in terms of section 87 of the Consumer Protection Act, 2008 (Act No. 68 of 2008), or that Commissioner’s nominee; </a:t>
            </a:r>
            <a:endParaRPr lang="en-US" sz="1600" dirty="0" smtClean="0"/>
          </a:p>
          <a:p>
            <a:pPr marL="0" indent="0" algn="just">
              <a:buNone/>
            </a:pPr>
            <a:r>
              <a:rPr lang="en-US" sz="1600" dirty="0" smtClean="0"/>
              <a:t>(</a:t>
            </a:r>
            <a:r>
              <a:rPr lang="en-US" sz="1600" dirty="0"/>
              <a:t>iv) a representative of the Ethics Institute of South Africa or the Institute of Directors in Southern Africa or any other body that focuses on ethics and good governance in the financial sector, designated by the Director-General of the National Treasury; and </a:t>
            </a:r>
            <a:endParaRPr lang="en-US" sz="1600" dirty="0" smtClean="0"/>
          </a:p>
          <a:p>
            <a:pPr marL="0" indent="0" algn="just">
              <a:buNone/>
            </a:pPr>
            <a:r>
              <a:rPr lang="en-US" sz="1600" dirty="0" smtClean="0"/>
              <a:t>(</a:t>
            </a:r>
            <a:r>
              <a:rPr lang="en-US" sz="1600" dirty="0"/>
              <a:t>v) one person designated by the Minister who has suitable experience and expertise in the financial sector, and knowledge of the financial sector, that enables them to appropriately consider and assess the suitability of applicants for appointment as Commissioner or Deputy Commissioner. </a:t>
            </a:r>
            <a:endParaRPr lang="en-US" sz="1600" dirty="0" smtClean="0"/>
          </a:p>
          <a:p>
            <a:pPr marL="0" indent="0" algn="just">
              <a:buNone/>
            </a:pPr>
            <a:r>
              <a:rPr lang="en-US" sz="1600" dirty="0" smtClean="0"/>
              <a:t>(</a:t>
            </a:r>
            <a:r>
              <a:rPr lang="en-US" sz="1600" dirty="0"/>
              <a:t>b) The Shortlisting Panel for the first appointments of the Commissioner and Deputy Commissioners must include the Chairperson of the Financial Services Board</a:t>
            </a:r>
            <a:r>
              <a:rPr lang="en-US" sz="1600" dirty="0" smtClean="0"/>
              <a:t>.</a:t>
            </a:r>
          </a:p>
          <a:p>
            <a:pPr marL="0" indent="0" algn="just">
              <a:buNone/>
            </a:pPr>
            <a:endParaRPr lang="en-ZA" sz="1600" dirty="0"/>
          </a:p>
          <a:p>
            <a:r>
              <a:rPr lang="en-ZA" sz="1600" dirty="0"/>
              <a:t>Other minor wording refinements </a:t>
            </a:r>
            <a:r>
              <a:rPr lang="en-ZA" sz="1600" dirty="0" smtClean="0"/>
              <a:t>made to </a:t>
            </a:r>
            <a:r>
              <a:rPr lang="en-ZA" sz="1600" dirty="0" err="1"/>
              <a:t>subregulations</a:t>
            </a:r>
            <a:r>
              <a:rPr lang="en-ZA" sz="1600" dirty="0"/>
              <a:t> (5) and (6).</a:t>
            </a:r>
          </a:p>
          <a:p>
            <a:endParaRPr lang="en-ZA" sz="1800" dirty="0"/>
          </a:p>
        </p:txBody>
      </p:sp>
      <p:sp>
        <p:nvSpPr>
          <p:cNvPr id="4" name="Slide Number Placeholder 3">
            <a:extLst>
              <a:ext uri="{FF2B5EF4-FFF2-40B4-BE49-F238E27FC236}">
                <a16:creationId xmlns:a16="http://schemas.microsoft.com/office/drawing/2014/main" xmlns="" id="{F15B5C96-FC6E-475C-A75A-06DF37F1BAEF}"/>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16</a:t>
            </a:fld>
            <a:endParaRPr lang="en-US" sz="1400" b="0" dirty="0">
              <a:solidFill>
                <a:srgbClr val="000000"/>
              </a:solidFill>
              <a:latin typeface="Arial"/>
            </a:endParaRPr>
          </a:p>
        </p:txBody>
      </p:sp>
    </p:spTree>
    <p:extLst>
      <p:ext uri="{BB962C8B-B14F-4D97-AF65-F5344CB8AC3E}">
        <p14:creationId xmlns:p14="http://schemas.microsoft.com/office/powerpoint/2010/main" val="31057829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3B284A-F5F2-46F6-86BB-47E1F088B9FC}"/>
              </a:ext>
            </a:extLst>
          </p:cNvPr>
          <p:cNvSpPr>
            <a:spLocks noGrp="1"/>
          </p:cNvSpPr>
          <p:nvPr>
            <p:ph type="title"/>
          </p:nvPr>
        </p:nvSpPr>
        <p:spPr/>
        <p:txBody>
          <a:bodyPr/>
          <a:lstStyle/>
          <a:p>
            <a:r>
              <a:rPr lang="en-ZA" dirty="0"/>
              <a:t>Part 2- Regulation </a:t>
            </a:r>
            <a:r>
              <a:rPr lang="en-ZA" dirty="0" smtClean="0"/>
              <a:t>10</a:t>
            </a:r>
            <a:endParaRPr lang="en-ZA" dirty="0"/>
          </a:p>
        </p:txBody>
      </p:sp>
      <p:sp>
        <p:nvSpPr>
          <p:cNvPr id="3" name="Content Placeholder 2">
            <a:extLst>
              <a:ext uri="{FF2B5EF4-FFF2-40B4-BE49-F238E27FC236}">
                <a16:creationId xmlns:a16="http://schemas.microsoft.com/office/drawing/2014/main" xmlns="" id="{671F14F2-DE65-4462-9B6E-2E7E141DFB98}"/>
              </a:ext>
            </a:extLst>
          </p:cNvPr>
          <p:cNvSpPr>
            <a:spLocks noGrp="1"/>
          </p:cNvSpPr>
          <p:nvPr>
            <p:ph idx="1"/>
          </p:nvPr>
        </p:nvSpPr>
        <p:spPr>
          <a:xfrm>
            <a:off x="0" y="1124744"/>
            <a:ext cx="8763000" cy="4572000"/>
          </a:xfrm>
        </p:spPr>
        <p:txBody>
          <a:bodyPr/>
          <a:lstStyle/>
          <a:p>
            <a:r>
              <a:rPr lang="en-ZA" sz="1800" b="1" dirty="0"/>
              <a:t>Regulation 10 </a:t>
            </a:r>
            <a:r>
              <a:rPr lang="en-ZA" sz="1800" dirty="0"/>
              <a:t>provides for the appointment of a Ministerial Panel to interview shortlisted candidates and recommend a preferred candidate for appointment to the positions of Commissioner and Deputy Commissioner</a:t>
            </a:r>
            <a:r>
              <a:rPr lang="en-ZA" sz="1800" dirty="0" smtClean="0"/>
              <a:t>.</a:t>
            </a:r>
          </a:p>
          <a:p>
            <a:endParaRPr lang="en-ZA" sz="1800" dirty="0"/>
          </a:p>
          <a:p>
            <a:pPr algn="just"/>
            <a:r>
              <a:rPr lang="en-ZA" sz="1800" dirty="0"/>
              <a:t>Similar comments were received as were made in relation to Regulation 9, and so similar amendments are proposed to regulation 10(1) as are proposed to regulation 9(2</a:t>
            </a:r>
            <a:r>
              <a:rPr lang="en-ZA" sz="1800" dirty="0" smtClean="0"/>
              <a:t>), with the Ministerial Panel consisting of:</a:t>
            </a:r>
          </a:p>
          <a:p>
            <a:pPr marL="0" indent="0" algn="just">
              <a:buNone/>
            </a:pPr>
            <a:r>
              <a:rPr lang="en-US" sz="1800" dirty="0" smtClean="0"/>
              <a:t>	(</a:t>
            </a:r>
            <a:r>
              <a:rPr lang="en-US" sz="1800" dirty="0"/>
              <a:t>a) the Minister as Chairperson; </a:t>
            </a:r>
            <a:endParaRPr lang="en-US" sz="1800" dirty="0" smtClean="0"/>
          </a:p>
          <a:p>
            <a:pPr marL="0" indent="0" algn="just">
              <a:buNone/>
            </a:pPr>
            <a:r>
              <a:rPr lang="en-US" sz="1800" dirty="0"/>
              <a:t>	</a:t>
            </a:r>
            <a:r>
              <a:rPr lang="en-US" sz="1800" dirty="0" smtClean="0"/>
              <a:t>(</a:t>
            </a:r>
            <a:r>
              <a:rPr lang="en-US" sz="1800" dirty="0"/>
              <a:t>b) the Director-General; </a:t>
            </a:r>
            <a:endParaRPr lang="en-US" sz="1800" dirty="0" smtClean="0"/>
          </a:p>
          <a:p>
            <a:pPr marL="0" indent="0" algn="just">
              <a:buNone/>
            </a:pPr>
            <a:r>
              <a:rPr lang="en-US" sz="1800" dirty="0"/>
              <a:t>	</a:t>
            </a:r>
            <a:r>
              <a:rPr lang="en-US" sz="1800" dirty="0" smtClean="0"/>
              <a:t>(</a:t>
            </a:r>
            <a:r>
              <a:rPr lang="en-US" sz="1800" dirty="0"/>
              <a:t>c) the Governor or a Deputy Governor of the Reserve Bank nominated by the Governor; and </a:t>
            </a:r>
            <a:endParaRPr lang="en-US" sz="1800" dirty="0" smtClean="0"/>
          </a:p>
          <a:p>
            <a:pPr marL="0" indent="0" algn="just">
              <a:buNone/>
            </a:pPr>
            <a:r>
              <a:rPr lang="en-US" sz="1800" dirty="0"/>
              <a:t>	</a:t>
            </a:r>
            <a:r>
              <a:rPr lang="en-US" sz="1800" dirty="0" smtClean="0"/>
              <a:t>(</a:t>
            </a:r>
            <a:r>
              <a:rPr lang="en-US" sz="1800" dirty="0"/>
              <a:t>d) one other person designated by the Minister who has suitable experience and expertise in the financial sector, and knowledge of the financial sector, that enables them to appropriately consider and assess the suitability of applicants for appointment as Commissioner or Deputy Commissioner.</a:t>
            </a:r>
            <a:endParaRPr lang="en-ZA" sz="1800" dirty="0"/>
          </a:p>
        </p:txBody>
      </p:sp>
      <p:sp>
        <p:nvSpPr>
          <p:cNvPr id="4" name="Slide Number Placeholder 3">
            <a:extLst>
              <a:ext uri="{FF2B5EF4-FFF2-40B4-BE49-F238E27FC236}">
                <a16:creationId xmlns:a16="http://schemas.microsoft.com/office/drawing/2014/main" xmlns="" id="{DA5430DE-B9A4-4F3D-A207-EE1ED5E02B93}"/>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17</a:t>
            </a:fld>
            <a:endParaRPr lang="en-US" sz="1400" b="0" dirty="0">
              <a:solidFill>
                <a:srgbClr val="000000"/>
              </a:solidFill>
              <a:latin typeface="Arial"/>
            </a:endParaRPr>
          </a:p>
        </p:txBody>
      </p:sp>
    </p:spTree>
    <p:extLst>
      <p:ext uri="{BB962C8B-B14F-4D97-AF65-F5344CB8AC3E}">
        <p14:creationId xmlns:p14="http://schemas.microsoft.com/office/powerpoint/2010/main" val="1098661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Part 2- Regulation </a:t>
            </a:r>
            <a:r>
              <a:rPr lang="en-ZA" dirty="0" smtClean="0"/>
              <a:t>11 </a:t>
            </a:r>
            <a:r>
              <a:rPr lang="en-ZA" dirty="0"/>
              <a:t>and 12</a:t>
            </a:r>
            <a:endParaRPr lang="en-US" dirty="0"/>
          </a:p>
        </p:txBody>
      </p:sp>
      <p:sp>
        <p:nvSpPr>
          <p:cNvPr id="3" name="Content Placeholder 2"/>
          <p:cNvSpPr>
            <a:spLocks noGrp="1"/>
          </p:cNvSpPr>
          <p:nvPr>
            <p:ph idx="1"/>
          </p:nvPr>
        </p:nvSpPr>
        <p:spPr/>
        <p:txBody>
          <a:bodyPr/>
          <a:lstStyle/>
          <a:p>
            <a:pPr algn="just"/>
            <a:r>
              <a:rPr lang="en-ZA" sz="1800" b="1" dirty="0"/>
              <a:t>Regulation 11 </a:t>
            </a:r>
            <a:r>
              <a:rPr lang="en-ZA" sz="1800" dirty="0"/>
              <a:t>sets out criteria for candidates to be suitable for shortlisting and interviewing and appointment as Commissioner and Deputy Commissioners, in addition to what is provided in  section 61 of the FSRA.</a:t>
            </a:r>
          </a:p>
          <a:p>
            <a:pPr lvl="1" algn="just"/>
            <a:r>
              <a:rPr lang="en-ZA" sz="1800" dirty="0"/>
              <a:t>These criteria are intended to ensure that strongly qualified candidates, with a range of appropriate expertise and experience, are appointed to these critical positions in the FSCA</a:t>
            </a:r>
            <a:r>
              <a:rPr lang="en-ZA" sz="1800" dirty="0" smtClean="0"/>
              <a:t>. Required years of experience amended from 7 years to 10 years</a:t>
            </a:r>
          </a:p>
          <a:p>
            <a:pPr lvl="1" algn="just"/>
            <a:endParaRPr lang="en-ZA" sz="1800" dirty="0"/>
          </a:p>
          <a:p>
            <a:pPr algn="just"/>
            <a:r>
              <a:rPr lang="en-ZA" sz="1800" b="1" dirty="0"/>
              <a:t>Regulation 12</a:t>
            </a:r>
            <a:r>
              <a:rPr lang="en-ZA" sz="1800" dirty="0"/>
              <a:t> provides for the short title and commencement, and the regulations need to come into operation prior to 1 April 2018.</a:t>
            </a:r>
            <a:endParaRPr lang="en-ZA" sz="1800" b="1" dirty="0"/>
          </a:p>
          <a:p>
            <a:endParaRPr lang="en-US" dirty="0"/>
          </a:p>
        </p:txBody>
      </p:sp>
      <p:sp>
        <p:nvSpPr>
          <p:cNvPr id="4" name="Slide Number Placeholder 3"/>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18</a:t>
            </a:fld>
            <a:endParaRPr lang="en-US" sz="1400" b="0" dirty="0">
              <a:solidFill>
                <a:srgbClr val="000000"/>
              </a:solidFill>
              <a:latin typeface="Arial"/>
            </a:endParaRPr>
          </a:p>
        </p:txBody>
      </p:sp>
    </p:spTree>
    <p:extLst>
      <p:ext uri="{BB962C8B-B14F-4D97-AF65-F5344CB8AC3E}">
        <p14:creationId xmlns:p14="http://schemas.microsoft.com/office/powerpoint/2010/main" val="2287319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Twin Peaks goes live </a:t>
            </a:r>
            <a:endParaRPr lang="en-ZA" dirty="0"/>
          </a:p>
        </p:txBody>
      </p:sp>
      <p:sp>
        <p:nvSpPr>
          <p:cNvPr id="3" name="Content Placeholder 2"/>
          <p:cNvSpPr>
            <a:spLocks noGrp="1"/>
          </p:cNvSpPr>
          <p:nvPr>
            <p:ph idx="1"/>
          </p:nvPr>
        </p:nvSpPr>
        <p:spPr>
          <a:xfrm>
            <a:off x="5932" y="1196752"/>
            <a:ext cx="8958555" cy="5112568"/>
          </a:xfrm>
        </p:spPr>
        <p:txBody>
          <a:bodyPr/>
          <a:lstStyle/>
          <a:p>
            <a:pPr marL="0" indent="0">
              <a:buNone/>
            </a:pPr>
            <a:endParaRPr lang="en-ZA" sz="1800" dirty="0"/>
          </a:p>
          <a:p>
            <a:pPr marL="0" indent="0" algn="just">
              <a:buNone/>
            </a:pPr>
            <a:endParaRPr lang="en-ZA" sz="1800" dirty="0"/>
          </a:p>
          <a:p>
            <a:pPr marL="0" indent="0" algn="just">
              <a:buNone/>
            </a:pPr>
            <a:r>
              <a:rPr lang="en-ZA" sz="1800" dirty="0"/>
              <a:t> </a:t>
            </a:r>
          </a:p>
          <a:p>
            <a:pPr algn="just"/>
            <a:endParaRPr lang="en-ZA" sz="1800" dirty="0"/>
          </a:p>
          <a:p>
            <a:pPr marL="0" indent="0" algn="just">
              <a:buNone/>
            </a:pPr>
            <a:r>
              <a:rPr lang="en-ZA" sz="1800" dirty="0"/>
              <a:t> </a:t>
            </a:r>
          </a:p>
          <a:p>
            <a:pPr algn="just"/>
            <a:endParaRPr lang="en-ZA" sz="1800" dirty="0"/>
          </a:p>
          <a:p>
            <a:pPr algn="just"/>
            <a:endParaRPr lang="en-ZA" sz="1800" dirty="0"/>
          </a:p>
          <a:p>
            <a:pPr marL="0" indent="0" algn="just">
              <a:buNone/>
            </a:pPr>
            <a:endParaRPr lang="en-ZA" sz="1800" dirty="0"/>
          </a:p>
          <a:p>
            <a:pPr algn="just"/>
            <a:endParaRPr lang="en-ZA" sz="1800" dirty="0"/>
          </a:p>
          <a:p>
            <a:pPr lvl="1" algn="just"/>
            <a:endParaRPr lang="en-ZA" sz="1800" dirty="0"/>
          </a:p>
          <a:p>
            <a:pPr marL="457200" lvl="1" indent="0" algn="just">
              <a:buNone/>
            </a:pPr>
            <a:endParaRPr lang="en-ZA" sz="1800" i="1" dirty="0">
              <a:solidFill>
                <a:srgbClr val="000000"/>
              </a:solidFill>
            </a:endParaRPr>
          </a:p>
          <a:p>
            <a:pPr marL="457200" lvl="1" indent="0" algn="just">
              <a:buNone/>
            </a:pPr>
            <a:endParaRPr lang="en-ZA" sz="1800" i="1" dirty="0">
              <a:solidFill>
                <a:srgbClr val="000000"/>
              </a:solidFill>
            </a:endParaRPr>
          </a:p>
          <a:p>
            <a:pPr marL="457200" lvl="1" indent="0" algn="just">
              <a:buNone/>
            </a:pPr>
            <a:endParaRPr lang="en-ZA" sz="1800" i="1" dirty="0">
              <a:solidFill>
                <a:srgbClr val="FF0000"/>
              </a:solidFill>
            </a:endParaRPr>
          </a:p>
          <a:p>
            <a:pPr algn="just"/>
            <a:endParaRPr lang="en-ZA" sz="1800" dirty="0"/>
          </a:p>
          <a:p>
            <a:pPr algn="just"/>
            <a:endParaRPr lang="en-ZA" sz="1800" dirty="0"/>
          </a:p>
          <a:p>
            <a:pPr algn="just"/>
            <a:endParaRPr lang="en-ZA" sz="1800" dirty="0"/>
          </a:p>
        </p:txBody>
      </p:sp>
      <p:sp>
        <p:nvSpPr>
          <p:cNvPr id="4" name="Slide Number Placeholder 3"/>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2</a:t>
            </a:fld>
            <a:endParaRPr lang="en-US" sz="1400" b="0" dirty="0">
              <a:solidFill>
                <a:srgbClr val="000000"/>
              </a:solidFill>
              <a:latin typeface="Aria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2" y="1133885"/>
            <a:ext cx="3528392" cy="4704523"/>
          </a:xfrm>
          <a:prstGeom prst="rect">
            <a:avLst/>
          </a:prstGeom>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r="13347"/>
          <a:stretch/>
        </p:blipFill>
        <p:spPr>
          <a:xfrm>
            <a:off x="3779912" y="1138443"/>
            <a:ext cx="3751916" cy="2435524"/>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b="15703"/>
          <a:stretch/>
        </p:blipFill>
        <p:spPr>
          <a:xfrm>
            <a:off x="4905452" y="3655711"/>
            <a:ext cx="4067944" cy="2571865"/>
          </a:xfrm>
          <a:prstGeom prst="rect">
            <a:avLst/>
          </a:prstGeom>
        </p:spPr>
      </p:pic>
    </p:spTree>
    <p:extLst>
      <p:ext uri="{BB962C8B-B14F-4D97-AF65-F5344CB8AC3E}">
        <p14:creationId xmlns:p14="http://schemas.microsoft.com/office/powerpoint/2010/main" val="3051455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Purpose of Regulations</a:t>
            </a:r>
          </a:p>
        </p:txBody>
      </p:sp>
      <p:sp>
        <p:nvSpPr>
          <p:cNvPr id="3" name="Content Placeholder 2"/>
          <p:cNvSpPr>
            <a:spLocks noGrp="1"/>
          </p:cNvSpPr>
          <p:nvPr>
            <p:ph idx="1"/>
          </p:nvPr>
        </p:nvSpPr>
        <p:spPr>
          <a:xfrm>
            <a:off x="5932" y="1196752"/>
            <a:ext cx="8958555" cy="5112568"/>
          </a:xfrm>
        </p:spPr>
        <p:txBody>
          <a:bodyPr/>
          <a:lstStyle/>
          <a:p>
            <a:r>
              <a:rPr lang="en-ZA" sz="1800" dirty="0"/>
              <a:t>In terms of section 304 of the FSRA, the Minister of Finance may make Regulations that provide for matters that are necessary in order to provide for the appropriate implementation of the FSRA that are not addressed in the Act, and for the establishment of the Prudential Authority and the Financial Sector Conduct Authority (“the financial sector regulators”) and other entities that must be established. </a:t>
            </a:r>
          </a:p>
          <a:p>
            <a:r>
              <a:rPr lang="en-ZA" sz="1800" dirty="0"/>
              <a:t>The </a:t>
            </a:r>
            <a:r>
              <a:rPr lang="en-ZA" sz="1800" dirty="0" smtClean="0"/>
              <a:t>Regulations </a:t>
            </a:r>
            <a:r>
              <a:rPr lang="en-ZA" sz="1800" dirty="0"/>
              <a:t>are intended to clarify the performance of functions in terms of the Act during the transitional period prior to the establishment of the financial sector regulators. </a:t>
            </a:r>
          </a:p>
          <a:p>
            <a:r>
              <a:rPr lang="en-ZA" sz="1800" dirty="0"/>
              <a:t>The </a:t>
            </a:r>
            <a:r>
              <a:rPr lang="en-ZA" sz="1800" dirty="0" smtClean="0"/>
              <a:t>Regulations </a:t>
            </a:r>
            <a:r>
              <a:rPr lang="en-ZA" sz="1800" dirty="0"/>
              <a:t>also provide for transitional arrangements until the Financial Services Tribunal (“the Tribunal”) is operational. </a:t>
            </a:r>
          </a:p>
          <a:p>
            <a:r>
              <a:rPr lang="en-ZA" sz="1800" dirty="0"/>
              <a:t>The application of certain transitional provisions in the FSRA is clarified. </a:t>
            </a:r>
          </a:p>
          <a:p>
            <a:r>
              <a:rPr lang="en-ZA" sz="1800" dirty="0"/>
              <a:t>The intended purpose of the </a:t>
            </a:r>
            <a:r>
              <a:rPr lang="en-ZA" sz="1800" dirty="0" smtClean="0"/>
              <a:t>Regulations </a:t>
            </a:r>
            <a:r>
              <a:rPr lang="en-ZA" sz="1800" dirty="0"/>
              <a:t>is to facilitate the smooth implementation of the FSRA, and the establishment of the financial sector regulators and the Tribunal.</a:t>
            </a:r>
          </a:p>
          <a:p>
            <a:pPr marL="0" indent="0">
              <a:buNone/>
            </a:pPr>
            <a:endParaRPr lang="en-ZA" sz="1800" dirty="0"/>
          </a:p>
          <a:p>
            <a:pPr marL="0" indent="0" algn="just">
              <a:buNone/>
            </a:pPr>
            <a:endParaRPr lang="en-ZA" sz="1800" dirty="0"/>
          </a:p>
          <a:p>
            <a:pPr marL="0" indent="0" algn="just">
              <a:buNone/>
            </a:pPr>
            <a:r>
              <a:rPr lang="en-ZA" sz="1800" dirty="0"/>
              <a:t> </a:t>
            </a:r>
          </a:p>
          <a:p>
            <a:pPr algn="just"/>
            <a:endParaRPr lang="en-ZA" sz="1800" dirty="0"/>
          </a:p>
          <a:p>
            <a:pPr marL="0" indent="0" algn="just">
              <a:buNone/>
            </a:pPr>
            <a:r>
              <a:rPr lang="en-ZA" sz="1800" dirty="0"/>
              <a:t> </a:t>
            </a:r>
          </a:p>
          <a:p>
            <a:pPr algn="just"/>
            <a:endParaRPr lang="en-ZA" sz="1800" dirty="0"/>
          </a:p>
          <a:p>
            <a:pPr algn="just"/>
            <a:endParaRPr lang="en-ZA" sz="1800" dirty="0"/>
          </a:p>
          <a:p>
            <a:pPr marL="0" indent="0" algn="just">
              <a:buNone/>
            </a:pPr>
            <a:endParaRPr lang="en-ZA" sz="1800" dirty="0"/>
          </a:p>
          <a:p>
            <a:pPr algn="just"/>
            <a:endParaRPr lang="en-ZA" sz="1800" dirty="0"/>
          </a:p>
          <a:p>
            <a:pPr lvl="1" algn="just"/>
            <a:endParaRPr lang="en-ZA" sz="1800" dirty="0"/>
          </a:p>
          <a:p>
            <a:pPr marL="457200" lvl="1" indent="0" algn="just">
              <a:buNone/>
            </a:pPr>
            <a:r>
              <a:rPr lang="en-ZA" sz="1800" dirty="0"/>
              <a:t>	</a:t>
            </a:r>
            <a:r>
              <a:rPr lang="en-ZA" sz="1800" i="1" dirty="0">
                <a:solidFill>
                  <a:srgbClr val="000000"/>
                </a:solidFill>
              </a:rPr>
              <a:t>)</a:t>
            </a:r>
          </a:p>
          <a:p>
            <a:pPr marL="457200" lvl="1" indent="0" algn="just">
              <a:buNone/>
            </a:pPr>
            <a:endParaRPr lang="en-ZA" sz="1800" i="1" dirty="0">
              <a:solidFill>
                <a:srgbClr val="000000"/>
              </a:solidFill>
            </a:endParaRPr>
          </a:p>
          <a:p>
            <a:pPr marL="457200" lvl="1" indent="0" algn="just">
              <a:buNone/>
            </a:pPr>
            <a:endParaRPr lang="en-ZA" sz="1800" i="1" dirty="0">
              <a:solidFill>
                <a:srgbClr val="000000"/>
              </a:solidFill>
            </a:endParaRPr>
          </a:p>
          <a:p>
            <a:pPr marL="457200" lvl="1" indent="0" algn="just">
              <a:buNone/>
            </a:pPr>
            <a:endParaRPr lang="en-ZA" sz="1800" i="1" dirty="0">
              <a:solidFill>
                <a:srgbClr val="FF0000"/>
              </a:solidFill>
            </a:endParaRPr>
          </a:p>
          <a:p>
            <a:pPr algn="just"/>
            <a:endParaRPr lang="en-ZA" sz="1800" dirty="0"/>
          </a:p>
          <a:p>
            <a:pPr algn="just"/>
            <a:endParaRPr lang="en-ZA" sz="1800" dirty="0"/>
          </a:p>
          <a:p>
            <a:pPr algn="just"/>
            <a:endParaRPr lang="en-ZA" sz="1800" dirty="0"/>
          </a:p>
        </p:txBody>
      </p:sp>
      <p:sp>
        <p:nvSpPr>
          <p:cNvPr id="4" name="Slide Number Placeholder 3"/>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3</a:t>
            </a:fld>
            <a:endParaRPr lang="en-US" sz="1400" b="0" dirty="0">
              <a:solidFill>
                <a:srgbClr val="000000"/>
              </a:solidFill>
              <a:latin typeface="Arial"/>
            </a:endParaRPr>
          </a:p>
        </p:txBody>
      </p:sp>
    </p:spTree>
    <p:extLst>
      <p:ext uri="{BB962C8B-B14F-4D97-AF65-F5344CB8AC3E}">
        <p14:creationId xmlns:p14="http://schemas.microsoft.com/office/powerpoint/2010/main" val="2588163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Purpose of Regulations (2)</a:t>
            </a:r>
          </a:p>
        </p:txBody>
      </p:sp>
      <p:sp>
        <p:nvSpPr>
          <p:cNvPr id="3" name="Content Placeholder 2"/>
          <p:cNvSpPr>
            <a:spLocks noGrp="1"/>
          </p:cNvSpPr>
          <p:nvPr>
            <p:ph idx="1"/>
          </p:nvPr>
        </p:nvSpPr>
        <p:spPr>
          <a:xfrm>
            <a:off x="48391" y="1187611"/>
            <a:ext cx="8763000" cy="5400600"/>
          </a:xfrm>
        </p:spPr>
        <p:txBody>
          <a:bodyPr/>
          <a:lstStyle/>
          <a:p>
            <a:pPr algn="just"/>
            <a:r>
              <a:rPr lang="en-ZA" sz="1800" dirty="0" smtClean="0"/>
              <a:t>The </a:t>
            </a:r>
            <a:r>
              <a:rPr lang="en-ZA" sz="1800" dirty="0"/>
              <a:t>Minister of Finance is required to make Regulations in terms of section 61(4) of the FSRA, to provide a process for the </a:t>
            </a:r>
            <a:r>
              <a:rPr lang="en-ZA" sz="1800" b="1" dirty="0"/>
              <a:t>selection of persons for the appointment </a:t>
            </a:r>
            <a:r>
              <a:rPr lang="en-ZA" sz="1800" dirty="0"/>
              <a:t>of the Commissioner and Deputy Commissioners of the Financial Sector Conduct Authority. </a:t>
            </a:r>
          </a:p>
          <a:p>
            <a:pPr algn="just"/>
            <a:r>
              <a:rPr lang="en-ZA" sz="1800" dirty="0"/>
              <a:t>The </a:t>
            </a:r>
            <a:r>
              <a:rPr lang="en-ZA" sz="1800" dirty="0" smtClean="0"/>
              <a:t>Regulations </a:t>
            </a:r>
            <a:r>
              <a:rPr lang="en-ZA" sz="1800" dirty="0"/>
              <a:t>provide for the advertising of the positions, and for the establishment of panels to consider, short-list, interview, and recommend candidates for appointment to the Minister of Finance. </a:t>
            </a:r>
          </a:p>
          <a:p>
            <a:pPr algn="just"/>
            <a:r>
              <a:rPr lang="en-ZA" sz="1800" dirty="0"/>
              <a:t>The intended effect of the </a:t>
            </a:r>
            <a:r>
              <a:rPr lang="en-ZA" sz="1800" dirty="0" smtClean="0"/>
              <a:t>Regulations </a:t>
            </a:r>
            <a:r>
              <a:rPr lang="en-ZA" sz="1800" dirty="0"/>
              <a:t>is to provide for a fair and transparent process for the appointment of the Commissioner and Deputy Commissioners of the Financial Sector Conduct Authority. </a:t>
            </a:r>
          </a:p>
          <a:p>
            <a:pPr algn="just"/>
            <a:endParaRPr lang="en-ZA" sz="1800" dirty="0"/>
          </a:p>
          <a:p>
            <a:pPr marL="0" indent="0" algn="just">
              <a:buNone/>
            </a:pPr>
            <a:r>
              <a:rPr lang="en-ZA" sz="1800" dirty="0"/>
              <a:t> </a:t>
            </a:r>
          </a:p>
          <a:p>
            <a:pPr algn="just"/>
            <a:endParaRPr lang="en-ZA" sz="1800" dirty="0"/>
          </a:p>
          <a:p>
            <a:pPr algn="just"/>
            <a:endParaRPr lang="en-ZA" sz="1800" dirty="0"/>
          </a:p>
          <a:p>
            <a:pPr marL="0" indent="0" algn="just">
              <a:buNone/>
            </a:pPr>
            <a:endParaRPr lang="en-ZA" sz="1800" dirty="0"/>
          </a:p>
          <a:p>
            <a:pPr algn="just"/>
            <a:endParaRPr lang="en-ZA" sz="1800" dirty="0"/>
          </a:p>
          <a:p>
            <a:pPr lvl="1" algn="just"/>
            <a:endParaRPr lang="en-ZA" sz="1800" dirty="0"/>
          </a:p>
          <a:p>
            <a:pPr marL="457200" lvl="1" indent="0" algn="just">
              <a:buNone/>
            </a:pPr>
            <a:r>
              <a:rPr lang="en-ZA" sz="1800" dirty="0"/>
              <a:t>	</a:t>
            </a:r>
            <a:r>
              <a:rPr lang="en-ZA" sz="1800" i="1" dirty="0">
                <a:solidFill>
                  <a:srgbClr val="000000"/>
                </a:solidFill>
              </a:rPr>
              <a:t>)</a:t>
            </a:r>
          </a:p>
          <a:p>
            <a:pPr marL="457200" lvl="1" indent="0" algn="just">
              <a:buNone/>
            </a:pPr>
            <a:endParaRPr lang="en-ZA" sz="1800" i="1" dirty="0">
              <a:solidFill>
                <a:srgbClr val="000000"/>
              </a:solidFill>
            </a:endParaRPr>
          </a:p>
          <a:p>
            <a:pPr marL="457200" lvl="1" indent="0" algn="just">
              <a:buNone/>
            </a:pPr>
            <a:endParaRPr lang="en-ZA" sz="1800" i="1" dirty="0">
              <a:solidFill>
                <a:srgbClr val="000000"/>
              </a:solidFill>
            </a:endParaRPr>
          </a:p>
          <a:p>
            <a:pPr marL="457200" lvl="1" indent="0" algn="just">
              <a:buNone/>
            </a:pPr>
            <a:endParaRPr lang="en-ZA" sz="1800" i="1" dirty="0">
              <a:solidFill>
                <a:srgbClr val="FF0000"/>
              </a:solidFill>
            </a:endParaRPr>
          </a:p>
          <a:p>
            <a:pPr algn="just"/>
            <a:endParaRPr lang="en-ZA" sz="1800" dirty="0"/>
          </a:p>
          <a:p>
            <a:pPr algn="just"/>
            <a:endParaRPr lang="en-ZA" sz="1800" dirty="0"/>
          </a:p>
          <a:p>
            <a:pPr algn="just"/>
            <a:endParaRPr lang="en-ZA" sz="1800" dirty="0"/>
          </a:p>
        </p:txBody>
      </p:sp>
      <p:sp>
        <p:nvSpPr>
          <p:cNvPr id="4" name="Slide Number Placeholder 3"/>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4</a:t>
            </a:fld>
            <a:endParaRPr lang="en-US" sz="1400" b="0" dirty="0">
              <a:solidFill>
                <a:srgbClr val="000000"/>
              </a:solidFill>
              <a:latin typeface="Arial"/>
            </a:endParaRPr>
          </a:p>
        </p:txBody>
      </p:sp>
    </p:spTree>
    <p:extLst>
      <p:ext uri="{BB962C8B-B14F-4D97-AF65-F5344CB8AC3E}">
        <p14:creationId xmlns:p14="http://schemas.microsoft.com/office/powerpoint/2010/main" val="2012047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84096" cy="838200"/>
          </a:xfrm>
        </p:spPr>
        <p:txBody>
          <a:bodyPr/>
          <a:lstStyle/>
          <a:p>
            <a:r>
              <a:rPr lang="en-ZA" dirty="0"/>
              <a:t>Process</a:t>
            </a:r>
          </a:p>
        </p:txBody>
      </p:sp>
      <p:sp>
        <p:nvSpPr>
          <p:cNvPr id="3" name="Content Placeholder 2"/>
          <p:cNvSpPr>
            <a:spLocks noGrp="1"/>
          </p:cNvSpPr>
          <p:nvPr>
            <p:ph idx="1"/>
          </p:nvPr>
        </p:nvSpPr>
        <p:spPr>
          <a:xfrm>
            <a:off x="0" y="1156792"/>
            <a:ext cx="9036496" cy="5472608"/>
          </a:xfrm>
        </p:spPr>
        <p:txBody>
          <a:bodyPr/>
          <a:lstStyle/>
          <a:p>
            <a:pPr algn="just"/>
            <a:r>
              <a:rPr lang="en-GB" sz="1600" dirty="0"/>
              <a:t>On 18 December 2017, draft Regulations were published on the National Treasury website for comment, and a Notice of that publication was published in the </a:t>
            </a:r>
            <a:r>
              <a:rPr lang="en-GB" sz="1600" i="1" dirty="0"/>
              <a:t>Government Gazette</a:t>
            </a:r>
            <a:r>
              <a:rPr lang="en-GB" sz="1600" dirty="0"/>
              <a:t>. </a:t>
            </a:r>
            <a:endParaRPr lang="en-GB" sz="1600" dirty="0" smtClean="0"/>
          </a:p>
          <a:p>
            <a:pPr algn="just"/>
            <a:endParaRPr lang="en-GB" sz="1600" dirty="0"/>
          </a:p>
          <a:p>
            <a:pPr algn="just"/>
            <a:r>
              <a:rPr lang="en-ZA" sz="1600" dirty="0"/>
              <a:t>The required six week period for public comment was completed on 31 January 2018</a:t>
            </a:r>
            <a:r>
              <a:rPr lang="en-ZA" sz="1600" dirty="0" smtClean="0"/>
              <a:t>.</a:t>
            </a:r>
          </a:p>
          <a:p>
            <a:pPr algn="just"/>
            <a:endParaRPr lang="en-ZA" sz="1600" dirty="0"/>
          </a:p>
          <a:p>
            <a:r>
              <a:rPr lang="en-ZA" sz="1600" dirty="0"/>
              <a:t>Prior to finalising and promulgating the Regulations in the </a:t>
            </a:r>
            <a:r>
              <a:rPr lang="en-ZA" sz="1600" i="1" dirty="0"/>
              <a:t>Government Gazette</a:t>
            </a:r>
            <a:r>
              <a:rPr lang="en-ZA" sz="1600" dirty="0"/>
              <a:t>, the draft Regulations must be submitted to Parliament for consideration, for a period of at least 30 days while Parliament is in session.</a:t>
            </a:r>
          </a:p>
          <a:p>
            <a:endParaRPr lang="en-ZA" sz="1600" dirty="0" smtClean="0"/>
          </a:p>
          <a:p>
            <a:r>
              <a:rPr lang="en-ZA" sz="1600" dirty="0" smtClean="0"/>
              <a:t>The following was submitted </a:t>
            </a:r>
            <a:r>
              <a:rPr lang="en-ZA" sz="1600" dirty="0"/>
              <a:t>to Parliament on 15 February </a:t>
            </a:r>
            <a:r>
              <a:rPr lang="en-ZA" sz="1600" dirty="0" smtClean="0"/>
              <a:t>2018:</a:t>
            </a:r>
          </a:p>
          <a:p>
            <a:pPr lvl="1"/>
            <a:r>
              <a:rPr lang="en-GB" sz="1600" dirty="0" smtClean="0"/>
              <a:t>Draft regulations and other documents (see slide 5)</a:t>
            </a:r>
          </a:p>
          <a:p>
            <a:pPr lvl="1"/>
            <a:r>
              <a:rPr lang="en-GB" sz="1600" dirty="0" smtClean="0"/>
              <a:t>Comments on the draft regulations, with indication of National Treasury’s response</a:t>
            </a:r>
          </a:p>
          <a:p>
            <a:pPr lvl="1"/>
            <a:endParaRPr lang="en-ZA" sz="1600" dirty="0"/>
          </a:p>
          <a:p>
            <a:pPr algn="just"/>
            <a:r>
              <a:rPr lang="en-ZA" sz="1600" dirty="0"/>
              <a:t>Regulations need to be promulgated prior to the establishment of the Prudential Authority, Financial Sector Conduct Authority, and the Financial Services Tribunal on </a:t>
            </a:r>
            <a:r>
              <a:rPr lang="en-ZA" sz="1600" b="1" dirty="0">
                <a:solidFill>
                  <a:srgbClr val="C00000"/>
                </a:solidFill>
              </a:rPr>
              <a:t>1 April 2018</a:t>
            </a:r>
            <a:r>
              <a:rPr lang="en-ZA" sz="1600" dirty="0" smtClean="0"/>
              <a:t>.</a:t>
            </a:r>
          </a:p>
          <a:p>
            <a:pPr algn="just"/>
            <a:endParaRPr lang="en-ZA" sz="1600" dirty="0" smtClean="0"/>
          </a:p>
          <a:p>
            <a:pPr algn="just"/>
            <a:r>
              <a:rPr lang="en-ZA" sz="1600" dirty="0" smtClean="0"/>
              <a:t>The final Regulations and Commencement Notice were published on 29 March 2018 </a:t>
            </a:r>
            <a:endParaRPr lang="en-ZA" sz="1600" dirty="0"/>
          </a:p>
          <a:p>
            <a:endParaRPr lang="en-ZA" sz="1600" dirty="0"/>
          </a:p>
          <a:p>
            <a:endParaRPr lang="en-ZA" sz="1600" dirty="0"/>
          </a:p>
          <a:p>
            <a:endParaRPr lang="en-ZA" sz="1600" i="1" dirty="0"/>
          </a:p>
          <a:p>
            <a:pPr marL="0" indent="0">
              <a:buNone/>
            </a:pPr>
            <a:endParaRPr lang="en-ZA" sz="1600" dirty="0"/>
          </a:p>
          <a:p>
            <a:pPr algn="just"/>
            <a:endParaRPr lang="en-ZA" sz="1600" dirty="0"/>
          </a:p>
          <a:p>
            <a:pPr algn="just"/>
            <a:endParaRPr lang="en-ZA" sz="1600" dirty="0"/>
          </a:p>
          <a:p>
            <a:pPr marL="0" indent="0" algn="just">
              <a:buNone/>
            </a:pPr>
            <a:r>
              <a:rPr lang="en-ZA" sz="1600" dirty="0"/>
              <a:t> </a:t>
            </a:r>
          </a:p>
          <a:p>
            <a:pPr algn="just"/>
            <a:endParaRPr lang="en-ZA" sz="1600" dirty="0"/>
          </a:p>
          <a:p>
            <a:pPr algn="just"/>
            <a:endParaRPr lang="en-ZA" sz="1600" dirty="0"/>
          </a:p>
          <a:p>
            <a:pPr marL="0" indent="0" algn="just">
              <a:buNone/>
            </a:pPr>
            <a:endParaRPr lang="en-ZA" sz="1600" dirty="0"/>
          </a:p>
          <a:p>
            <a:pPr algn="just"/>
            <a:endParaRPr lang="en-ZA" sz="1600" dirty="0"/>
          </a:p>
          <a:p>
            <a:pPr lvl="1" algn="just"/>
            <a:endParaRPr lang="en-ZA" sz="1600" dirty="0"/>
          </a:p>
          <a:p>
            <a:pPr marL="457200" lvl="1" indent="0" algn="just">
              <a:buNone/>
            </a:pPr>
            <a:r>
              <a:rPr lang="en-ZA" sz="1600" dirty="0"/>
              <a:t>	</a:t>
            </a:r>
            <a:r>
              <a:rPr lang="en-ZA" sz="1600" i="1" dirty="0">
                <a:solidFill>
                  <a:srgbClr val="000000"/>
                </a:solidFill>
              </a:rPr>
              <a:t>)</a:t>
            </a:r>
          </a:p>
          <a:p>
            <a:pPr marL="457200" lvl="1" indent="0" algn="just">
              <a:buNone/>
            </a:pPr>
            <a:endParaRPr lang="en-ZA" sz="1600" i="1" dirty="0">
              <a:solidFill>
                <a:srgbClr val="000000"/>
              </a:solidFill>
            </a:endParaRPr>
          </a:p>
          <a:p>
            <a:pPr marL="457200" lvl="1" indent="0" algn="just">
              <a:buNone/>
            </a:pPr>
            <a:endParaRPr lang="en-ZA" sz="1600" i="1" dirty="0">
              <a:solidFill>
                <a:srgbClr val="000000"/>
              </a:solidFill>
            </a:endParaRPr>
          </a:p>
          <a:p>
            <a:pPr marL="457200" lvl="1" indent="0" algn="just">
              <a:buNone/>
            </a:pPr>
            <a:endParaRPr lang="en-ZA" sz="1600" i="1" dirty="0">
              <a:solidFill>
                <a:srgbClr val="FF0000"/>
              </a:solidFill>
            </a:endParaRPr>
          </a:p>
          <a:p>
            <a:pPr algn="just"/>
            <a:endParaRPr lang="en-ZA" sz="1600" dirty="0"/>
          </a:p>
          <a:p>
            <a:pPr algn="just"/>
            <a:endParaRPr lang="en-ZA" sz="1600" dirty="0"/>
          </a:p>
          <a:p>
            <a:pPr algn="just"/>
            <a:endParaRPr lang="en-ZA" sz="1600" dirty="0"/>
          </a:p>
        </p:txBody>
      </p:sp>
      <p:sp>
        <p:nvSpPr>
          <p:cNvPr id="4" name="Slide Number Placeholder 3"/>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5</a:t>
            </a:fld>
            <a:endParaRPr lang="en-US" sz="1400" b="0" dirty="0">
              <a:solidFill>
                <a:srgbClr val="000000"/>
              </a:solidFill>
              <a:latin typeface="Arial"/>
            </a:endParaRPr>
          </a:p>
        </p:txBody>
      </p:sp>
    </p:spTree>
    <p:extLst>
      <p:ext uri="{BB962C8B-B14F-4D97-AF65-F5344CB8AC3E}">
        <p14:creationId xmlns:p14="http://schemas.microsoft.com/office/powerpoint/2010/main" val="4132717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16"/>
            <a:ext cx="8604448" cy="838200"/>
          </a:xfrm>
        </p:spPr>
        <p:txBody>
          <a:bodyPr/>
          <a:lstStyle/>
          <a:p>
            <a:r>
              <a:rPr lang="en-ZA" sz="2400" dirty="0">
                <a:latin typeface="Calibri"/>
                <a:cs typeface="Calibri"/>
              </a:rPr>
              <a:t>Documents circulated to the Standing Committee </a:t>
            </a:r>
            <a:r>
              <a:rPr lang="en-ZA" sz="2400" dirty="0" smtClean="0">
                <a:latin typeface="Calibri"/>
                <a:cs typeface="Calibri"/>
              </a:rPr>
              <a:t>of Finance </a:t>
            </a:r>
            <a:r>
              <a:rPr lang="en-ZA" sz="2400" dirty="0">
                <a:latin typeface="Calibri"/>
                <a:cs typeface="Calibri"/>
              </a:rPr>
              <a:t>(as required in terms of s 288(4) of the FSRA)</a:t>
            </a:r>
          </a:p>
        </p:txBody>
      </p:sp>
      <p:sp>
        <p:nvSpPr>
          <p:cNvPr id="3" name="Content Placeholder 2"/>
          <p:cNvSpPr>
            <a:spLocks noGrp="1"/>
          </p:cNvSpPr>
          <p:nvPr>
            <p:ph idx="1"/>
          </p:nvPr>
        </p:nvSpPr>
        <p:spPr>
          <a:xfrm>
            <a:off x="22787" y="1124744"/>
            <a:ext cx="8763000" cy="5400600"/>
          </a:xfrm>
        </p:spPr>
        <p:txBody>
          <a:bodyPr/>
          <a:lstStyle/>
          <a:p>
            <a:pPr marL="342900" lvl="1" indent="-342900" algn="just">
              <a:buFontTx/>
              <a:buChar char="•"/>
            </a:pPr>
            <a:r>
              <a:rPr lang="en-ZA" sz="1800" dirty="0"/>
              <a:t>Draft Regulations published for public comment in December 2017 </a:t>
            </a:r>
            <a:endParaRPr lang="en-ZA" sz="1800" dirty="0" smtClean="0"/>
          </a:p>
          <a:p>
            <a:pPr marL="342900" lvl="1" indent="-342900" algn="just">
              <a:buFontTx/>
              <a:buChar char="•"/>
            </a:pPr>
            <a:r>
              <a:rPr lang="en-US" sz="1800" dirty="0" smtClean="0"/>
              <a:t>A </a:t>
            </a:r>
            <a:r>
              <a:rPr lang="en-US" sz="1800" dirty="0"/>
              <a:t>statement explaining the need for and the intended operation of the </a:t>
            </a:r>
            <a:r>
              <a:rPr lang="en-US" sz="1800" dirty="0" smtClean="0"/>
              <a:t>Regulations </a:t>
            </a:r>
            <a:r>
              <a:rPr lang="en-US" sz="1800" dirty="0"/>
              <a:t>and the version of draft Regulations that were published for public comment in December 2017 </a:t>
            </a:r>
            <a:endParaRPr lang="en-US" sz="1800" dirty="0" smtClean="0"/>
          </a:p>
          <a:p>
            <a:pPr marL="342900" lvl="1" indent="-342900" algn="just">
              <a:buFontTx/>
              <a:buChar char="•"/>
            </a:pPr>
            <a:r>
              <a:rPr lang="en-US" sz="1800" dirty="0" smtClean="0"/>
              <a:t>A </a:t>
            </a:r>
            <a:r>
              <a:rPr lang="en-US" sz="1800" dirty="0"/>
              <a:t>statement of the expected impact of the </a:t>
            </a:r>
            <a:r>
              <a:rPr lang="en-US" sz="1800" dirty="0" smtClean="0"/>
              <a:t>Regulations and </a:t>
            </a:r>
            <a:r>
              <a:rPr lang="en-US" sz="1800" dirty="0"/>
              <a:t>Impact Assessment for the Financial Sector Regulation Bill </a:t>
            </a:r>
            <a:endParaRPr lang="en-US" sz="1800" dirty="0" smtClean="0"/>
          </a:p>
          <a:p>
            <a:pPr marL="342900" lvl="1" indent="-342900" algn="just">
              <a:buFontTx/>
              <a:buChar char="•"/>
            </a:pPr>
            <a:r>
              <a:rPr lang="en-US" sz="1800" dirty="0" smtClean="0"/>
              <a:t>Notice </a:t>
            </a:r>
            <a:r>
              <a:rPr lang="en-US" sz="1800" dirty="0"/>
              <a:t>published in the </a:t>
            </a:r>
            <a:r>
              <a:rPr lang="en-US" sz="1800" i="1" dirty="0"/>
              <a:t>Government Gazette</a:t>
            </a:r>
            <a:r>
              <a:rPr lang="en-US" sz="1800" dirty="0"/>
              <a:t> inviting submissions in relation to the </a:t>
            </a:r>
            <a:r>
              <a:rPr lang="en-US" sz="1800" dirty="0" smtClean="0"/>
              <a:t>Regulations </a:t>
            </a:r>
            <a:r>
              <a:rPr lang="en-US" sz="1800" dirty="0"/>
              <a:t>and stating where, how and by when submissions are to be made </a:t>
            </a:r>
            <a:endParaRPr lang="en-US" sz="1800" dirty="0" smtClean="0"/>
          </a:p>
          <a:p>
            <a:pPr marL="342900" lvl="1" indent="-342900" algn="just">
              <a:buFontTx/>
              <a:buChar char="•"/>
            </a:pPr>
            <a:r>
              <a:rPr lang="en-US" sz="1800" dirty="0" smtClean="0"/>
              <a:t>A </a:t>
            </a:r>
            <a:r>
              <a:rPr lang="en-US" sz="1800" dirty="0"/>
              <a:t>report of the consultation process </a:t>
            </a:r>
            <a:r>
              <a:rPr lang="en-US" sz="1800" dirty="0" smtClean="0"/>
              <a:t>which </a:t>
            </a:r>
            <a:r>
              <a:rPr lang="en-US" sz="1800" dirty="0"/>
              <a:t>includes-</a:t>
            </a:r>
            <a:endParaRPr lang="en-ZA" sz="1800" dirty="0"/>
          </a:p>
          <a:p>
            <a:pPr lvl="1"/>
            <a:r>
              <a:rPr lang="en-US" sz="1800" dirty="0"/>
              <a:t>a general account of the issues raised in the submissions; and</a:t>
            </a:r>
            <a:endParaRPr lang="en-ZA" sz="1800" dirty="0"/>
          </a:p>
          <a:p>
            <a:pPr lvl="1"/>
            <a:r>
              <a:rPr lang="en-US" sz="1800" dirty="0"/>
              <a:t>a response to the issues raised in the submissions.</a:t>
            </a:r>
            <a:endParaRPr lang="en-ZA" sz="1800" dirty="0"/>
          </a:p>
          <a:p>
            <a:pPr marL="0" lvl="1" indent="0" algn="just">
              <a:buNone/>
            </a:pPr>
            <a:endParaRPr lang="en-ZA" sz="1800" dirty="0"/>
          </a:p>
          <a:p>
            <a:pPr marL="342900" lvl="1" indent="-342900" algn="just">
              <a:buFontTx/>
              <a:buChar char="•"/>
            </a:pPr>
            <a:endParaRPr lang="en-ZA" sz="1800" dirty="0"/>
          </a:p>
          <a:p>
            <a:pPr lvl="1" algn="just"/>
            <a:endParaRPr lang="en-ZA" sz="1800" dirty="0"/>
          </a:p>
          <a:p>
            <a:pPr marL="0" indent="0" algn="just">
              <a:buNone/>
            </a:pPr>
            <a:endParaRPr lang="en-ZA" sz="1800" dirty="0"/>
          </a:p>
          <a:p>
            <a:pPr lvl="1" algn="just"/>
            <a:endParaRPr lang="en-ZA" sz="1800" dirty="0"/>
          </a:p>
          <a:p>
            <a:pPr lvl="1" algn="just"/>
            <a:endParaRPr lang="en-ZA" sz="1800" dirty="0"/>
          </a:p>
          <a:p>
            <a:pPr algn="just"/>
            <a:endParaRPr lang="en-ZA" sz="1800" dirty="0"/>
          </a:p>
          <a:p>
            <a:pPr algn="just"/>
            <a:endParaRPr lang="is-IS" sz="1800" dirty="0"/>
          </a:p>
          <a:p>
            <a:pPr algn="just"/>
            <a:endParaRPr lang="en-ZA" sz="1800" dirty="0"/>
          </a:p>
          <a:p>
            <a:pPr algn="just"/>
            <a:endParaRPr lang="en-ZA" sz="1800" dirty="0"/>
          </a:p>
          <a:p>
            <a:pPr lvl="1" algn="just"/>
            <a:endParaRPr lang="en-ZA" sz="1800" dirty="0"/>
          </a:p>
          <a:p>
            <a:pPr marL="457200" lvl="1" indent="0" algn="just">
              <a:buNone/>
            </a:pPr>
            <a:r>
              <a:rPr lang="en-ZA" sz="1800" dirty="0"/>
              <a:t>	</a:t>
            </a:r>
            <a:endParaRPr lang="en-ZA" sz="1800" i="1" dirty="0">
              <a:solidFill>
                <a:srgbClr val="000000"/>
              </a:solidFill>
            </a:endParaRPr>
          </a:p>
          <a:p>
            <a:pPr marL="0" indent="0" algn="just">
              <a:buNone/>
            </a:pPr>
            <a:endParaRPr lang="en-ZA" sz="1800" dirty="0"/>
          </a:p>
          <a:p>
            <a:pPr algn="just"/>
            <a:endParaRPr lang="en-ZA" sz="1800" dirty="0"/>
          </a:p>
          <a:p>
            <a:pPr marL="0" indent="0" algn="just">
              <a:buNone/>
            </a:pPr>
            <a:endParaRPr lang="en-US" sz="1800" dirty="0"/>
          </a:p>
        </p:txBody>
      </p:sp>
      <p:sp>
        <p:nvSpPr>
          <p:cNvPr id="4" name="Slide Number Placeholder 3"/>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6</a:t>
            </a:fld>
            <a:endParaRPr lang="en-US" sz="1400" b="0" dirty="0">
              <a:solidFill>
                <a:srgbClr val="000000"/>
              </a:solidFill>
              <a:latin typeface="Arial"/>
            </a:endParaRPr>
          </a:p>
        </p:txBody>
      </p:sp>
    </p:spTree>
    <p:extLst>
      <p:ext uri="{BB962C8B-B14F-4D97-AF65-F5344CB8AC3E}">
        <p14:creationId xmlns:p14="http://schemas.microsoft.com/office/powerpoint/2010/main" val="2803079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3A2112-2B75-495B-BF95-46CE1F392140}"/>
              </a:ext>
            </a:extLst>
          </p:cNvPr>
          <p:cNvSpPr>
            <a:spLocks noGrp="1"/>
          </p:cNvSpPr>
          <p:nvPr>
            <p:ph type="title"/>
          </p:nvPr>
        </p:nvSpPr>
        <p:spPr>
          <a:xfrm>
            <a:off x="152400" y="76200"/>
            <a:ext cx="8668072" cy="838200"/>
          </a:xfrm>
        </p:spPr>
        <p:txBody>
          <a:bodyPr/>
          <a:lstStyle/>
          <a:p>
            <a:r>
              <a:rPr lang="en-ZA" dirty="0"/>
              <a:t>Summary of Regulations </a:t>
            </a:r>
          </a:p>
        </p:txBody>
      </p:sp>
      <p:sp>
        <p:nvSpPr>
          <p:cNvPr id="3" name="Content Placeholder 2">
            <a:extLst>
              <a:ext uri="{FF2B5EF4-FFF2-40B4-BE49-F238E27FC236}">
                <a16:creationId xmlns:a16="http://schemas.microsoft.com/office/drawing/2014/main" xmlns="" id="{8B6A1425-2721-4667-93FD-FD8E98684B66}"/>
              </a:ext>
            </a:extLst>
          </p:cNvPr>
          <p:cNvSpPr>
            <a:spLocks noGrp="1"/>
          </p:cNvSpPr>
          <p:nvPr>
            <p:ph idx="1"/>
          </p:nvPr>
        </p:nvSpPr>
        <p:spPr>
          <a:xfrm>
            <a:off x="16011" y="1196752"/>
            <a:ext cx="8763000" cy="4572000"/>
          </a:xfrm>
        </p:spPr>
        <p:txBody>
          <a:bodyPr/>
          <a:lstStyle/>
          <a:p>
            <a:pPr algn="just"/>
            <a:r>
              <a:rPr lang="en-ZA" sz="1800" dirty="0"/>
              <a:t>Regulation 1 provides for certain necessary definitions in the Regulations.</a:t>
            </a:r>
          </a:p>
          <a:p>
            <a:pPr marL="0" indent="0" algn="just">
              <a:buNone/>
            </a:pPr>
            <a:endParaRPr lang="en-ZA" sz="1800" dirty="0"/>
          </a:p>
          <a:p>
            <a:pPr algn="just"/>
            <a:r>
              <a:rPr lang="en-ZA" sz="1800" dirty="0"/>
              <a:t>Part 1 of the Regulations addresses necessary transitional measures.</a:t>
            </a:r>
          </a:p>
          <a:p>
            <a:pPr marL="0" indent="0" algn="just">
              <a:buNone/>
            </a:pPr>
            <a:endParaRPr lang="en-ZA" sz="1800" dirty="0"/>
          </a:p>
          <a:p>
            <a:pPr algn="just"/>
            <a:r>
              <a:rPr lang="en-ZA" sz="1800" dirty="0"/>
              <a:t>Part 2 of the Regulations addresses the appointment of the Commissioner and Deputy Commissioners of the Financial Sector Conduct Authority.</a:t>
            </a:r>
          </a:p>
          <a:p>
            <a:pPr algn="just"/>
            <a:endParaRPr lang="en-ZA" sz="1800" dirty="0"/>
          </a:p>
          <a:p>
            <a:pPr marL="457200" lvl="1" indent="0" algn="just">
              <a:buNone/>
            </a:pPr>
            <a:endParaRPr lang="en-ZA" sz="1800" dirty="0"/>
          </a:p>
          <a:p>
            <a:pPr lvl="1" algn="just"/>
            <a:endParaRPr lang="en-ZA" sz="1800" dirty="0"/>
          </a:p>
          <a:p>
            <a:pPr marL="457200" lvl="1" indent="0" algn="just">
              <a:buNone/>
            </a:pPr>
            <a:endParaRPr lang="en-ZA" sz="1800" dirty="0"/>
          </a:p>
        </p:txBody>
      </p:sp>
      <p:sp>
        <p:nvSpPr>
          <p:cNvPr id="4" name="Slide Number Placeholder 3">
            <a:extLst>
              <a:ext uri="{FF2B5EF4-FFF2-40B4-BE49-F238E27FC236}">
                <a16:creationId xmlns:a16="http://schemas.microsoft.com/office/drawing/2014/main" xmlns="" id="{58BE0DA5-C0AC-40F2-A636-2CF5C5DB08E8}"/>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7</a:t>
            </a:fld>
            <a:endParaRPr lang="en-US" sz="1400" b="0" dirty="0">
              <a:solidFill>
                <a:srgbClr val="000000"/>
              </a:solidFill>
              <a:latin typeface="Arial"/>
            </a:endParaRPr>
          </a:p>
        </p:txBody>
      </p:sp>
    </p:spTree>
    <p:extLst>
      <p:ext uri="{BB962C8B-B14F-4D97-AF65-F5344CB8AC3E}">
        <p14:creationId xmlns:p14="http://schemas.microsoft.com/office/powerpoint/2010/main" val="1601641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DD466-61F7-43BF-922F-BF1B358CD49C}"/>
              </a:ext>
            </a:extLst>
          </p:cNvPr>
          <p:cNvSpPr>
            <a:spLocks noGrp="1"/>
          </p:cNvSpPr>
          <p:nvPr>
            <p:ph type="title"/>
          </p:nvPr>
        </p:nvSpPr>
        <p:spPr>
          <a:xfrm>
            <a:off x="0" y="34254"/>
            <a:ext cx="9144000" cy="1048544"/>
          </a:xfrm>
        </p:spPr>
        <p:txBody>
          <a:bodyPr/>
          <a:lstStyle/>
          <a:p>
            <a:r>
              <a:rPr lang="en-ZA" sz="2400" dirty="0"/>
              <a:t>Part 1- Transitional </a:t>
            </a:r>
            <a:r>
              <a:rPr lang="en-ZA" sz="2400" dirty="0" smtClean="0"/>
              <a:t>Measures: Regulation </a:t>
            </a:r>
            <a:r>
              <a:rPr lang="en-ZA" sz="2400" dirty="0"/>
              <a:t>2</a:t>
            </a:r>
          </a:p>
        </p:txBody>
      </p:sp>
      <p:sp>
        <p:nvSpPr>
          <p:cNvPr id="3" name="Content Placeholder 2">
            <a:extLst>
              <a:ext uri="{FF2B5EF4-FFF2-40B4-BE49-F238E27FC236}">
                <a16:creationId xmlns:a16="http://schemas.microsoft.com/office/drawing/2014/main" xmlns="" id="{3681FDC6-BABF-4261-BC8A-AB6CA999969F}"/>
              </a:ext>
            </a:extLst>
          </p:cNvPr>
          <p:cNvSpPr>
            <a:spLocks noGrp="1"/>
          </p:cNvSpPr>
          <p:nvPr>
            <p:ph idx="1"/>
          </p:nvPr>
        </p:nvSpPr>
        <p:spPr>
          <a:xfrm>
            <a:off x="44916" y="1196752"/>
            <a:ext cx="8763000" cy="4572000"/>
          </a:xfrm>
        </p:spPr>
        <p:txBody>
          <a:bodyPr/>
          <a:lstStyle/>
          <a:p>
            <a:pPr algn="just"/>
            <a:r>
              <a:rPr lang="en-ZA" sz="1800" dirty="0"/>
              <a:t>Regulation 2 addresses the issue of who would exercise powers if provisions of the Financial Sector Regulation Act come into operation prior to the establishment of the Prudential Authority (“PA”) and the Financial Sector Conduct Authority (“the FSCA”) (collectively, “the financial sector regulators”) </a:t>
            </a:r>
          </a:p>
          <a:p>
            <a:pPr algn="just"/>
            <a:r>
              <a:rPr lang="en-ZA" sz="1800" dirty="0"/>
              <a:t>Regulation 2(1)- if any provisions of the FSRA come into operation prior to the PA being established—</a:t>
            </a:r>
          </a:p>
          <a:p>
            <a:pPr lvl="1"/>
            <a:r>
              <a:rPr lang="en-ZA" sz="1800" dirty="0"/>
              <a:t>a reference in a financial sector law, other than the Financial Markets Act, to the ‘Prudential Authority’, or a reference to ‘a financial sector regulator’, must be read as referring to or as including a reference to the Reserve Bank; </a:t>
            </a:r>
          </a:p>
          <a:p>
            <a:pPr lvl="1"/>
            <a:r>
              <a:rPr lang="en-ZA" sz="1800" dirty="0"/>
              <a:t>the Reserve Bank must perform the functions of the Prudential Authority </a:t>
            </a:r>
            <a:r>
              <a:rPr lang="en-US" sz="1800" dirty="0"/>
              <a:t>as set out in section 34 of the Act</a:t>
            </a:r>
            <a:r>
              <a:rPr lang="en-ZA" sz="1800" dirty="0"/>
              <a:t>;</a:t>
            </a:r>
          </a:p>
          <a:p>
            <a:pPr lvl="1"/>
            <a:r>
              <a:rPr lang="en-ZA" sz="1800" dirty="0"/>
              <a:t>in respect of the Financial Markets Act, section 1A of that Act applies (which designates the exercise of powers in terms of that Act).</a:t>
            </a:r>
          </a:p>
          <a:p>
            <a:pPr algn="just"/>
            <a:endParaRPr lang="en-ZA" sz="1800" dirty="0"/>
          </a:p>
          <a:p>
            <a:endParaRPr lang="en-ZA" sz="1800" dirty="0"/>
          </a:p>
        </p:txBody>
      </p:sp>
      <p:sp>
        <p:nvSpPr>
          <p:cNvPr id="4" name="Slide Number Placeholder 3">
            <a:extLst>
              <a:ext uri="{FF2B5EF4-FFF2-40B4-BE49-F238E27FC236}">
                <a16:creationId xmlns:a16="http://schemas.microsoft.com/office/drawing/2014/main" xmlns="" id="{59739C6B-BEBD-47A2-8776-7883EA353898}"/>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8</a:t>
            </a:fld>
            <a:endParaRPr lang="en-US" sz="1400" b="0" dirty="0">
              <a:solidFill>
                <a:srgbClr val="000000"/>
              </a:solidFill>
              <a:latin typeface="Arial"/>
            </a:endParaRPr>
          </a:p>
        </p:txBody>
      </p:sp>
    </p:spTree>
    <p:extLst>
      <p:ext uri="{BB962C8B-B14F-4D97-AF65-F5344CB8AC3E}">
        <p14:creationId xmlns:p14="http://schemas.microsoft.com/office/powerpoint/2010/main" val="3057586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E27F75-167F-4D81-9BB9-B59F82F8B94C}"/>
              </a:ext>
            </a:extLst>
          </p:cNvPr>
          <p:cNvSpPr>
            <a:spLocks noGrp="1"/>
          </p:cNvSpPr>
          <p:nvPr>
            <p:ph type="title"/>
          </p:nvPr>
        </p:nvSpPr>
        <p:spPr/>
        <p:txBody>
          <a:bodyPr/>
          <a:lstStyle/>
          <a:p>
            <a:r>
              <a:rPr lang="en-ZA" dirty="0"/>
              <a:t>Part 1- Regulation 2 (Cont.)</a:t>
            </a:r>
          </a:p>
        </p:txBody>
      </p:sp>
      <p:sp>
        <p:nvSpPr>
          <p:cNvPr id="3" name="Content Placeholder 2">
            <a:extLst>
              <a:ext uri="{FF2B5EF4-FFF2-40B4-BE49-F238E27FC236}">
                <a16:creationId xmlns:a16="http://schemas.microsoft.com/office/drawing/2014/main" xmlns="" id="{B0D92736-0F4E-4EF6-A4D6-CC2BAE2110FA}"/>
              </a:ext>
            </a:extLst>
          </p:cNvPr>
          <p:cNvSpPr>
            <a:spLocks noGrp="1"/>
          </p:cNvSpPr>
          <p:nvPr>
            <p:ph idx="1"/>
          </p:nvPr>
        </p:nvSpPr>
        <p:spPr>
          <a:xfrm>
            <a:off x="0" y="1196752"/>
            <a:ext cx="8763000" cy="4572000"/>
          </a:xfrm>
        </p:spPr>
        <p:txBody>
          <a:bodyPr/>
          <a:lstStyle/>
          <a:p>
            <a:r>
              <a:rPr lang="en-ZA" sz="1800" dirty="0"/>
              <a:t>Regulation 2(2)- if any provisions of the Act come into operation prior to the establishment of the Financial Sector Conduct Authority—</a:t>
            </a:r>
          </a:p>
          <a:p>
            <a:pPr lvl="1"/>
            <a:r>
              <a:rPr lang="en-ZA" sz="1800" dirty="0"/>
              <a:t>a reference in a financial sector law to the ‘Financial Sector Conduct Authority’, or a reference to ‘a financial sector regulator’, must be read as referring to or as including a reference to the Financial Services Board;</a:t>
            </a:r>
          </a:p>
          <a:p>
            <a:pPr lvl="1"/>
            <a:r>
              <a:rPr lang="en-ZA" sz="1800" dirty="0"/>
              <a:t>the executive of the Financial Services Board, referred to in section 9 of the Financial Services Board Act, must perform the functions of the Financial Sector Conduct Authority in terms of the Act; </a:t>
            </a:r>
          </a:p>
          <a:p>
            <a:pPr lvl="1"/>
            <a:r>
              <a:rPr lang="en-ZA" sz="1800" dirty="0"/>
              <a:t>the executive officer of the Financial Services Board, referred to in section 1 of the Financial Services Board Act, must perform the functions of the Financial Sector Conduct Authority in terms of legislation referred to in paragraph (b), (c) or (d) of the definition of a financial sector law in section 1(1) of the Act, subject to a delegation under section 20(3) or (3A) of the Financial Services Board Act;</a:t>
            </a:r>
          </a:p>
          <a:p>
            <a:pPr lvl="1"/>
            <a:r>
              <a:rPr lang="en-ZA" sz="1800" dirty="0"/>
              <a:t>in respect of the Financial Markets Act, section 1A of that Act applies.</a:t>
            </a:r>
          </a:p>
          <a:p>
            <a:endParaRPr lang="en-ZA" sz="1800" dirty="0"/>
          </a:p>
        </p:txBody>
      </p:sp>
      <p:sp>
        <p:nvSpPr>
          <p:cNvPr id="4" name="Slide Number Placeholder 3">
            <a:extLst>
              <a:ext uri="{FF2B5EF4-FFF2-40B4-BE49-F238E27FC236}">
                <a16:creationId xmlns:a16="http://schemas.microsoft.com/office/drawing/2014/main" xmlns="" id="{6A148DD2-DF5B-4C23-9477-EF49B779A90E}"/>
              </a:ext>
            </a:extLst>
          </p:cNvPr>
          <p:cNvSpPr>
            <a:spLocks noGrp="1"/>
          </p:cNvSpPr>
          <p:nvPr>
            <p:ph type="sldNum" sz="quarter" idx="12"/>
          </p:nvPr>
        </p:nvSpPr>
        <p:spPr/>
        <p:txBody>
          <a:bodyPr/>
          <a:lstStyle/>
          <a:p>
            <a:pPr>
              <a:defRPr/>
            </a:pPr>
            <a:fld id="{0CAEBBDF-8C8E-4563-AE8D-4E901221401E}" type="slidenum">
              <a:rPr lang="en-US" smtClean="0">
                <a:solidFill>
                  <a:srgbClr val="808080"/>
                </a:solidFill>
              </a:rPr>
              <a:pPr>
                <a:defRPr/>
              </a:pPr>
              <a:t>9</a:t>
            </a:fld>
            <a:endParaRPr lang="en-US" sz="1400" b="0" dirty="0">
              <a:solidFill>
                <a:srgbClr val="000000"/>
              </a:solidFill>
              <a:latin typeface="Arial"/>
            </a:endParaRPr>
          </a:p>
        </p:txBody>
      </p:sp>
    </p:spTree>
    <p:extLst>
      <p:ext uri="{BB962C8B-B14F-4D97-AF65-F5344CB8AC3E}">
        <p14:creationId xmlns:p14="http://schemas.microsoft.com/office/powerpoint/2010/main" val="882452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Bold"/>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11624</TotalTime>
  <Words>2167</Words>
  <Application>Microsoft Office PowerPoint</Application>
  <PresentationFormat>On-screen Show (4:3)</PresentationFormat>
  <Paragraphs>210</Paragraphs>
  <Slides>18</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Arial Bold</vt:lpstr>
      <vt:lpstr>Arial Bold Italic</vt:lpstr>
      <vt:lpstr>Calibri</vt:lpstr>
      <vt:lpstr>Osaka</vt:lpstr>
      <vt:lpstr>Office Theme</vt:lpstr>
      <vt:lpstr>Blank Presentation</vt:lpstr>
      <vt:lpstr>Financial Sector Regulation Act - Implementation </vt:lpstr>
      <vt:lpstr>Twin Peaks goes live </vt:lpstr>
      <vt:lpstr>Purpose of Regulations</vt:lpstr>
      <vt:lpstr>Purpose of Regulations (2)</vt:lpstr>
      <vt:lpstr>Process</vt:lpstr>
      <vt:lpstr>Documents circulated to the Standing Committee of Finance (as required in terms of s 288(4) of the FSRA)</vt:lpstr>
      <vt:lpstr>Summary of Regulations </vt:lpstr>
      <vt:lpstr>Part 1- Transitional Measures: Regulation 2</vt:lpstr>
      <vt:lpstr>Part 1- Regulation 2 (Cont.)</vt:lpstr>
      <vt:lpstr>Part 1- Regulation 2 (Cont.)</vt:lpstr>
      <vt:lpstr>Part 1- Regulation 3</vt:lpstr>
      <vt:lpstr>Part 1- Regulation 3 (Cont.)</vt:lpstr>
      <vt:lpstr>Part 1- Regulation 4</vt:lpstr>
      <vt:lpstr>Part 1- Regulations 5 and 6</vt:lpstr>
      <vt:lpstr> Part 2- Appointment of Commissioner and Deputy Commissioners of Financial Sector Conduct Authority </vt:lpstr>
      <vt:lpstr>Part 2- Regulation 9 (cont)</vt:lpstr>
      <vt:lpstr>Part 2- Regulation 10</vt:lpstr>
      <vt:lpstr>Part 2- Regulation 11 and 12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COMMITTEE PRESENTATION</dc:title>
  <dc:creator>Seipati Nekhondela</dc:creator>
  <cp:lastModifiedBy>Kershia Singh</cp:lastModifiedBy>
  <cp:revision>351</cp:revision>
  <cp:lastPrinted>2017-05-15T15:10:33Z</cp:lastPrinted>
  <dcterms:created xsi:type="dcterms:W3CDTF">2017-03-06T12:18:15Z</dcterms:created>
  <dcterms:modified xsi:type="dcterms:W3CDTF">2018-04-18T10:43:29Z</dcterms:modified>
</cp:coreProperties>
</file>